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Thin"/>
      <p:regular r:id="rId33"/>
      <p:bold r:id="rId34"/>
      <p:italic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Playfair Display"/>
      <p:regular r:id="rId45"/>
      <p:bold r:id="rId46"/>
      <p:italic r:id="rId47"/>
      <p:boldItalic r:id="rId48"/>
    </p:embeddedFont>
    <p:embeddedFont>
      <p:font typeface="Lato"/>
      <p:regular r:id="rId49"/>
      <p:bold r:id="rId50"/>
      <p:italic r:id="rId51"/>
      <p:boldItalic r:id="rId52"/>
    </p:embeddedFont>
    <p:embeddedFont>
      <p:font typeface="Montserrat"/>
      <p:regular r:id="rId53"/>
      <p:bold r:id="rId54"/>
      <p:italic r:id="rId55"/>
      <p:boldItalic r:id="rId56"/>
    </p:embeddedFont>
    <p:embeddedFont>
      <p:font typeface="Playfair"/>
      <p:regular r:id="rId57"/>
      <p:bold r:id="rId58"/>
      <p:italic r:id="rId59"/>
      <p:boldItalic r:id="rId60"/>
    </p:embeddedFont>
    <p:embeddedFont>
      <p:font typeface="Playfair Display ExtraBold"/>
      <p:bold r:id="rId61"/>
      <p:boldItalic r:id="rId62"/>
    </p:embeddedFont>
    <p:embeddedFont>
      <p:font typeface="Playfair Display Black"/>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398B84-00CC-4A11-B6B9-E7148437E977}">
  <a:tblStyle styleId="{47398B84-00CC-4A11-B6B9-E7148437E9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obotoThin-regular.fntdata"/><Relationship Id="rId32" Type="http://schemas.openxmlformats.org/officeDocument/2006/relationships/slide" Target="slides/slide25.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Medium-regular.fntdata"/><Relationship Id="rId36" Type="http://schemas.openxmlformats.org/officeDocument/2006/relationships/font" Target="fonts/RobotoThin-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PlayfairDisplayExtraBold-boldItalic.fntdata"/><Relationship Id="rId61" Type="http://schemas.openxmlformats.org/officeDocument/2006/relationships/font" Target="fonts/PlayfairDisplayExtraBold-bold.fntdata"/><Relationship Id="rId20" Type="http://schemas.openxmlformats.org/officeDocument/2006/relationships/slide" Target="slides/slide13.xml"/><Relationship Id="rId64" Type="http://schemas.openxmlformats.org/officeDocument/2006/relationships/font" Target="fonts/PlayfairDisplayBlack-boldItalic.fntdata"/><Relationship Id="rId63" Type="http://schemas.openxmlformats.org/officeDocument/2006/relationships/font" Target="fonts/PlayfairDisplayBlack-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layfair-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Montserrat-regular.fntdata"/><Relationship Id="rId52" Type="http://schemas.openxmlformats.org/officeDocument/2006/relationships/font" Target="fonts/Lato-boldItalic.fntdata"/><Relationship Id="rId11" Type="http://schemas.openxmlformats.org/officeDocument/2006/relationships/slide" Target="slides/slide4.xml"/><Relationship Id="rId55" Type="http://schemas.openxmlformats.org/officeDocument/2006/relationships/font" Target="fonts/Montserrat-italic.fntdata"/><Relationship Id="rId10" Type="http://schemas.openxmlformats.org/officeDocument/2006/relationships/slide" Target="slides/slide3.xml"/><Relationship Id="rId54" Type="http://schemas.openxmlformats.org/officeDocument/2006/relationships/font" Target="fonts/Montserrat-bold.fntdata"/><Relationship Id="rId13" Type="http://schemas.openxmlformats.org/officeDocument/2006/relationships/slide" Target="slides/slide6.xml"/><Relationship Id="rId57" Type="http://schemas.openxmlformats.org/officeDocument/2006/relationships/font" Target="fonts/Playfair-regular.fntdata"/><Relationship Id="rId12" Type="http://schemas.openxmlformats.org/officeDocument/2006/relationships/slide" Target="slides/slide5.xml"/><Relationship Id="rId56" Type="http://schemas.openxmlformats.org/officeDocument/2006/relationships/font" Target="fonts/Montserrat-boldItalic.fntdata"/><Relationship Id="rId15" Type="http://schemas.openxmlformats.org/officeDocument/2006/relationships/slide" Target="slides/slide8.xml"/><Relationship Id="rId59" Type="http://schemas.openxmlformats.org/officeDocument/2006/relationships/font" Target="fonts/Playfair-italic.fntdata"/><Relationship Id="rId14" Type="http://schemas.openxmlformats.org/officeDocument/2006/relationships/slide" Target="slides/slide7.xml"/><Relationship Id="rId58" Type="http://schemas.openxmlformats.org/officeDocument/2006/relationships/font" Target="fonts/Playfair-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SLIDES_API1419143477_0: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SLIDES_API141914347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SLIDES_API1419143477_581: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SLIDES_API1419143477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SLIDES_API1419143477_24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SLIDES_API1419143477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SLIDES_API1419143477_643: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SLIDES_API1419143477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SLIDES_API1419143477_710: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SLIDES_API1419143477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SLIDES_API1419143477_795: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SLIDES_API1419143477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SLIDES_API1419143477_863: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SLIDES_API1419143477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SLIDES_API1419143477_931: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SLIDES_API1419143477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SLIDES_API1419143477_1067: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SLIDES_API1419143477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SLIDES_API1419143477_1133: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SLIDES_API1419143477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SLIDES_API1419143477_1199: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SLIDES_API1419143477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SLIDES_API1419143477_54: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SLIDES_API141914347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c840012588_2_7: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c84001258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c840012588_2_2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c84001258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SLIDES_API1419143477_1267: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SLIDES_API1419143477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c793b5f623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c793b5f623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SLIDES_API1419143477_1339: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SLIDES_API1419143477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SLIDES_API1419143477_140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SLIDES_API1419143477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SLIDES_API1419143477_109: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SLIDES_API1419143477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SLIDES_API1419143477_174: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SLIDES_API1419143477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SLIDES_API1419143477_318: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SLIDES_API1419143477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c75f38c246_0_173: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c75f38c24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SLIDES_API1419143477_386: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SLIDES_API1419143477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SLIDES_API1419143477_517: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SLIDES_API1419143477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SLIDES_API1419143477_454: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SLIDES_API1419143477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0" y="0"/>
            <a:ext cx="9143775" cy="5143500"/>
          </a:xfrm>
          <a:prstGeom prst="rect">
            <a:avLst/>
          </a:prstGeom>
          <a:noFill/>
          <a:ln cap="flat" cmpd="sng" w="9525">
            <a:solidFill>
              <a:schemeClr val="accent1"/>
            </a:solidFill>
            <a:prstDash val="solid"/>
            <a:round/>
            <a:headEnd len="sm" w="sm" type="none"/>
            <a:tailEnd len="sm" w="sm" type="none"/>
          </a:ln>
        </p:spPr>
      </p:pic>
      <p:sp>
        <p:nvSpPr>
          <p:cNvPr id="59" name="Google Shape;59;p14"/>
          <p:cNvSpPr txBox="1"/>
          <p:nvPr>
            <p:ph type="ctrTitle"/>
          </p:nvPr>
        </p:nvSpPr>
        <p:spPr>
          <a:xfrm>
            <a:off x="685817" y="1303020"/>
            <a:ext cx="6000900" cy="1714500"/>
          </a:xfrm>
          <a:prstGeom prst="rect">
            <a:avLst/>
          </a:prstGeom>
        </p:spPr>
        <p:txBody>
          <a:bodyPr anchorCtr="0" anchor="b" bIns="68575" lIns="68575" spcFirstLastPara="1" rIns="68575" wrap="square" tIns="68575">
            <a:normAutofit/>
          </a:bodyPr>
          <a:lstStyle>
            <a:lvl1pPr lvl="0">
              <a:spcBef>
                <a:spcPts val="0"/>
              </a:spcBef>
              <a:spcAft>
                <a:spcPts val="0"/>
              </a:spcAft>
              <a:buClr>
                <a:schemeClr val="accent3"/>
              </a:buClr>
              <a:buSzPts val="2900"/>
              <a:buNone/>
              <a:defRPr sz="2900">
                <a:solidFill>
                  <a:schemeClr val="accent3"/>
                </a:solidFill>
              </a:defRPr>
            </a:lvl1pPr>
            <a:lvl2pPr lvl="1">
              <a:spcBef>
                <a:spcPts val="0"/>
              </a:spcBef>
              <a:spcAft>
                <a:spcPts val="0"/>
              </a:spcAft>
              <a:buClr>
                <a:schemeClr val="accent3"/>
              </a:buClr>
              <a:buSzPts val="5200"/>
              <a:buNone/>
              <a:defRPr sz="5200">
                <a:solidFill>
                  <a:schemeClr val="accent3"/>
                </a:solidFill>
              </a:defRPr>
            </a:lvl2pPr>
            <a:lvl3pPr lvl="2">
              <a:spcBef>
                <a:spcPts val="0"/>
              </a:spcBef>
              <a:spcAft>
                <a:spcPts val="0"/>
              </a:spcAft>
              <a:buClr>
                <a:schemeClr val="accent3"/>
              </a:buClr>
              <a:buSzPts val="5200"/>
              <a:buNone/>
              <a:defRPr sz="5200">
                <a:solidFill>
                  <a:schemeClr val="accent3"/>
                </a:solidFill>
              </a:defRPr>
            </a:lvl3pPr>
            <a:lvl4pPr lvl="3">
              <a:spcBef>
                <a:spcPts val="0"/>
              </a:spcBef>
              <a:spcAft>
                <a:spcPts val="0"/>
              </a:spcAft>
              <a:buClr>
                <a:schemeClr val="accent3"/>
              </a:buClr>
              <a:buSzPts val="5200"/>
              <a:buNone/>
              <a:defRPr sz="5200">
                <a:solidFill>
                  <a:schemeClr val="accent3"/>
                </a:solidFill>
              </a:defRPr>
            </a:lvl4pPr>
            <a:lvl5pPr lvl="4">
              <a:spcBef>
                <a:spcPts val="0"/>
              </a:spcBef>
              <a:spcAft>
                <a:spcPts val="0"/>
              </a:spcAft>
              <a:buClr>
                <a:schemeClr val="accent3"/>
              </a:buClr>
              <a:buSzPts val="5200"/>
              <a:buNone/>
              <a:defRPr sz="5200">
                <a:solidFill>
                  <a:schemeClr val="accent3"/>
                </a:solidFill>
              </a:defRPr>
            </a:lvl5pPr>
            <a:lvl6pPr lvl="5">
              <a:spcBef>
                <a:spcPts val="0"/>
              </a:spcBef>
              <a:spcAft>
                <a:spcPts val="0"/>
              </a:spcAft>
              <a:buClr>
                <a:schemeClr val="accent3"/>
              </a:buClr>
              <a:buSzPts val="5200"/>
              <a:buNone/>
              <a:defRPr sz="5200">
                <a:solidFill>
                  <a:schemeClr val="accent3"/>
                </a:solidFill>
              </a:defRPr>
            </a:lvl6pPr>
            <a:lvl7pPr lvl="6">
              <a:spcBef>
                <a:spcPts val="0"/>
              </a:spcBef>
              <a:spcAft>
                <a:spcPts val="0"/>
              </a:spcAft>
              <a:buClr>
                <a:schemeClr val="accent3"/>
              </a:buClr>
              <a:buSzPts val="5200"/>
              <a:buNone/>
              <a:defRPr sz="5200">
                <a:solidFill>
                  <a:schemeClr val="accent3"/>
                </a:solidFill>
              </a:defRPr>
            </a:lvl7pPr>
            <a:lvl8pPr lvl="7">
              <a:spcBef>
                <a:spcPts val="0"/>
              </a:spcBef>
              <a:spcAft>
                <a:spcPts val="0"/>
              </a:spcAft>
              <a:buClr>
                <a:schemeClr val="accent3"/>
              </a:buClr>
              <a:buSzPts val="5200"/>
              <a:buNone/>
              <a:defRPr sz="5200">
                <a:solidFill>
                  <a:schemeClr val="accent3"/>
                </a:solidFill>
              </a:defRPr>
            </a:lvl8pPr>
            <a:lvl9pPr lvl="8">
              <a:spcBef>
                <a:spcPts val="0"/>
              </a:spcBef>
              <a:spcAft>
                <a:spcPts val="0"/>
              </a:spcAft>
              <a:buClr>
                <a:schemeClr val="accent3"/>
              </a:buClr>
              <a:buSzPts val="5200"/>
              <a:buNone/>
              <a:defRPr sz="5200">
                <a:solidFill>
                  <a:schemeClr val="accent3"/>
                </a:solidFill>
              </a:defRPr>
            </a:lvl9pPr>
          </a:lstStyle>
          <a:p/>
        </p:txBody>
      </p:sp>
      <p:sp>
        <p:nvSpPr>
          <p:cNvPr id="60" name="Google Shape;60;p14"/>
          <p:cNvSpPr txBox="1"/>
          <p:nvPr>
            <p:ph idx="1" type="subTitle"/>
          </p:nvPr>
        </p:nvSpPr>
        <p:spPr>
          <a:xfrm>
            <a:off x="685817" y="3086100"/>
            <a:ext cx="6000900" cy="445800"/>
          </a:xfrm>
          <a:prstGeom prst="rect">
            <a:avLst/>
          </a:prstGeom>
        </p:spPr>
        <p:txBody>
          <a:bodyPr anchorCtr="0" anchor="t" bIns="34275" lIns="68575" spcFirstLastPara="1" rIns="68575" wrap="square" tIns="34275">
            <a:normAutofit/>
          </a:bodyPr>
          <a:lstStyle>
            <a:lvl1pPr lvl="0">
              <a:lnSpc>
                <a:spcPct val="100000"/>
              </a:lnSpc>
              <a:spcBef>
                <a:spcPts val="0"/>
              </a:spcBef>
              <a:spcAft>
                <a:spcPts val="0"/>
              </a:spcAft>
              <a:buClr>
                <a:schemeClr val="lt1"/>
              </a:buClr>
              <a:buSzPts val="1500"/>
              <a:buNone/>
              <a:defRPr sz="15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1" name="Shape 61"/>
        <p:cNvGrpSpPr/>
        <p:nvPr/>
      </p:nvGrpSpPr>
      <p:grpSpPr>
        <a:xfrm>
          <a:off x="0" y="0"/>
          <a:ext cx="0" cy="0"/>
          <a:chOff x="0" y="0"/>
          <a:chExt cx="0" cy="0"/>
        </a:xfrm>
      </p:grpSpPr>
      <p:pic>
        <p:nvPicPr>
          <p:cNvPr id="62" name="Google Shape;62;p15"/>
          <p:cNvPicPr preferRelativeResize="0"/>
          <p:nvPr/>
        </p:nvPicPr>
        <p:blipFill>
          <a:blip r:embed="rId2">
            <a:alphaModFix/>
          </a:blip>
          <a:stretch>
            <a:fillRect/>
          </a:stretch>
        </p:blipFill>
        <p:spPr>
          <a:xfrm>
            <a:off x="0" y="0"/>
            <a:ext cx="9143775" cy="5143500"/>
          </a:xfrm>
          <a:prstGeom prst="rect">
            <a:avLst/>
          </a:prstGeom>
          <a:noFill/>
          <a:ln>
            <a:noFill/>
          </a:ln>
        </p:spPr>
      </p:pic>
      <p:sp>
        <p:nvSpPr>
          <p:cNvPr id="63" name="Google Shape;63;p15"/>
          <p:cNvSpPr txBox="1"/>
          <p:nvPr>
            <p:ph type="ctrTitle"/>
          </p:nvPr>
        </p:nvSpPr>
        <p:spPr>
          <a:xfrm>
            <a:off x="685817" y="1303020"/>
            <a:ext cx="6000900" cy="1714500"/>
          </a:xfrm>
          <a:prstGeom prst="rect">
            <a:avLst/>
          </a:prstGeom>
        </p:spPr>
        <p:txBody>
          <a:bodyPr anchorCtr="0" anchor="b" bIns="68575" lIns="68575" spcFirstLastPara="1" rIns="68575" wrap="square" tIns="68575">
            <a:normAutofit/>
          </a:bodyPr>
          <a:lstStyle>
            <a:lvl1pPr lvl="0">
              <a:spcBef>
                <a:spcPts val="0"/>
              </a:spcBef>
              <a:spcAft>
                <a:spcPts val="0"/>
              </a:spcAft>
              <a:buClr>
                <a:schemeClr val="lt1"/>
              </a:buClr>
              <a:buSzPts val="2900"/>
              <a:buNone/>
              <a:defRPr sz="29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64" name="Google Shape;64;p15"/>
          <p:cNvSpPr txBox="1"/>
          <p:nvPr>
            <p:ph idx="1" type="subTitle"/>
          </p:nvPr>
        </p:nvSpPr>
        <p:spPr>
          <a:xfrm>
            <a:off x="685817" y="3086100"/>
            <a:ext cx="6000900" cy="445800"/>
          </a:xfrm>
          <a:prstGeom prst="rect">
            <a:avLst/>
          </a:prstGeom>
        </p:spPr>
        <p:txBody>
          <a:bodyPr anchorCtr="0" anchor="t" bIns="34275" lIns="68575" spcFirstLastPara="1" rIns="68575" wrap="square" tIns="34275">
            <a:normAutofit/>
          </a:bodyPr>
          <a:lstStyle>
            <a:lvl1pPr lvl="0">
              <a:lnSpc>
                <a:spcPct val="100000"/>
              </a:lnSpc>
              <a:spcBef>
                <a:spcPts val="0"/>
              </a:spcBef>
              <a:spcAft>
                <a:spcPts val="0"/>
              </a:spcAft>
              <a:buClr>
                <a:schemeClr val="lt1"/>
              </a:buClr>
              <a:buSzPts val="1500"/>
              <a:buNone/>
              <a:defRPr sz="15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42908" y="411480"/>
            <a:ext cx="8456100" cy="370500"/>
          </a:xfrm>
          <a:prstGeom prst="rect">
            <a:avLst/>
          </a:prstGeom>
        </p:spPr>
        <p:txBody>
          <a:bodyPr anchorCtr="0" anchor="ctr" bIns="0" lIns="34275" spcFirstLastPara="1" rIns="34275" wrap="square" tIns="3427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 name="Google Shape;67;p16"/>
          <p:cNvSpPr txBox="1"/>
          <p:nvPr>
            <p:ph idx="1" type="body"/>
          </p:nvPr>
        </p:nvSpPr>
        <p:spPr>
          <a:xfrm>
            <a:off x="342908" y="1378458"/>
            <a:ext cx="8456100" cy="3250800"/>
          </a:xfrm>
          <a:prstGeom prst="rect">
            <a:avLst/>
          </a:prstGeom>
        </p:spPr>
        <p:txBody>
          <a:bodyPr anchorCtr="0" anchor="t" bIns="34275" lIns="68575" spcFirstLastPara="1" rIns="68575" wrap="square" tIns="34275">
            <a:norm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68" name="Google Shape;68;p16"/>
          <p:cNvSpPr txBox="1"/>
          <p:nvPr>
            <p:ph idx="2" type="subTitle"/>
          </p:nvPr>
        </p:nvSpPr>
        <p:spPr>
          <a:xfrm>
            <a:off x="342908" y="781812"/>
            <a:ext cx="8456100" cy="466500"/>
          </a:xfrm>
          <a:prstGeom prst="rect">
            <a:avLst/>
          </a:prstGeom>
        </p:spPr>
        <p:txBody>
          <a:bodyPr anchorCtr="0" anchor="t" bIns="34275" lIns="34275" spcFirstLastPara="1" rIns="34275" wrap="square" tIns="68575">
            <a:norm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69" name="Google Shape;69;p16"/>
          <p:cNvSpPr txBox="1"/>
          <p:nvPr>
            <p:ph idx="3" type="body"/>
          </p:nvPr>
        </p:nvSpPr>
        <p:spPr>
          <a:xfrm>
            <a:off x="342908" y="212598"/>
            <a:ext cx="8456100" cy="198900"/>
          </a:xfrm>
          <a:prstGeom prst="rect">
            <a:avLst/>
          </a:prstGeom>
        </p:spPr>
        <p:txBody>
          <a:bodyPr anchorCtr="0" anchor="t" bIns="34275" lIns="34275" spcFirstLastPara="1" rIns="34275" wrap="square" tIns="3427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70" name="Google Shape;70;p16"/>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
    <p:bg>
      <p:bgPr>
        <a:solidFill>
          <a:schemeClr val="accent1"/>
        </a:solid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343921" y="2854905"/>
            <a:ext cx="8456100" cy="908700"/>
          </a:xfrm>
          <a:prstGeom prst="rect">
            <a:avLst/>
          </a:prstGeom>
        </p:spPr>
        <p:txBody>
          <a:bodyPr anchorCtr="0" anchor="t" bIns="0" lIns="34275" spcFirstLastPara="1" rIns="34275" wrap="square" tIns="34275">
            <a:normAutofit/>
          </a:bodyPr>
          <a:lstStyle>
            <a:lvl1pPr lvl="0">
              <a:spcBef>
                <a:spcPts val="0"/>
              </a:spcBef>
              <a:spcAft>
                <a:spcPts val="0"/>
              </a:spcAft>
              <a:buClr>
                <a:schemeClr val="lt1"/>
              </a:buClr>
              <a:buSzPts val="3800"/>
              <a:buNone/>
              <a:defRPr b="1" sz="3800">
                <a:solidFill>
                  <a:schemeClr val="lt1"/>
                </a:solidFill>
              </a:defRPr>
            </a:lvl1pPr>
            <a:lvl2pPr lvl="1">
              <a:spcBef>
                <a:spcPts val="0"/>
              </a:spcBef>
              <a:spcAft>
                <a:spcPts val="0"/>
              </a:spcAft>
              <a:buClr>
                <a:schemeClr val="lt1"/>
              </a:buClr>
              <a:buSzPts val="3800"/>
              <a:buNone/>
              <a:defRPr b="1" sz="3800">
                <a:solidFill>
                  <a:schemeClr val="lt1"/>
                </a:solidFill>
              </a:defRPr>
            </a:lvl2pPr>
            <a:lvl3pPr lvl="2">
              <a:spcBef>
                <a:spcPts val="0"/>
              </a:spcBef>
              <a:spcAft>
                <a:spcPts val="0"/>
              </a:spcAft>
              <a:buClr>
                <a:schemeClr val="lt1"/>
              </a:buClr>
              <a:buSzPts val="3800"/>
              <a:buNone/>
              <a:defRPr b="1" sz="3800">
                <a:solidFill>
                  <a:schemeClr val="lt1"/>
                </a:solidFill>
              </a:defRPr>
            </a:lvl3pPr>
            <a:lvl4pPr lvl="3">
              <a:spcBef>
                <a:spcPts val="0"/>
              </a:spcBef>
              <a:spcAft>
                <a:spcPts val="0"/>
              </a:spcAft>
              <a:buClr>
                <a:schemeClr val="lt1"/>
              </a:buClr>
              <a:buSzPts val="3800"/>
              <a:buNone/>
              <a:defRPr b="1" sz="3800">
                <a:solidFill>
                  <a:schemeClr val="lt1"/>
                </a:solidFill>
              </a:defRPr>
            </a:lvl4pPr>
            <a:lvl5pPr lvl="4">
              <a:spcBef>
                <a:spcPts val="0"/>
              </a:spcBef>
              <a:spcAft>
                <a:spcPts val="0"/>
              </a:spcAft>
              <a:buClr>
                <a:schemeClr val="lt1"/>
              </a:buClr>
              <a:buSzPts val="3800"/>
              <a:buNone/>
              <a:defRPr b="1" sz="3800">
                <a:solidFill>
                  <a:schemeClr val="lt1"/>
                </a:solidFill>
              </a:defRPr>
            </a:lvl5pPr>
            <a:lvl6pPr lvl="5">
              <a:spcBef>
                <a:spcPts val="0"/>
              </a:spcBef>
              <a:spcAft>
                <a:spcPts val="0"/>
              </a:spcAft>
              <a:buClr>
                <a:schemeClr val="lt1"/>
              </a:buClr>
              <a:buSzPts val="3800"/>
              <a:buNone/>
              <a:defRPr b="1" sz="3800">
                <a:solidFill>
                  <a:schemeClr val="lt1"/>
                </a:solidFill>
              </a:defRPr>
            </a:lvl6pPr>
            <a:lvl7pPr lvl="6">
              <a:spcBef>
                <a:spcPts val="0"/>
              </a:spcBef>
              <a:spcAft>
                <a:spcPts val="0"/>
              </a:spcAft>
              <a:buClr>
                <a:schemeClr val="lt1"/>
              </a:buClr>
              <a:buSzPts val="3800"/>
              <a:buNone/>
              <a:defRPr b="1" sz="3800">
                <a:solidFill>
                  <a:schemeClr val="lt1"/>
                </a:solidFill>
              </a:defRPr>
            </a:lvl7pPr>
            <a:lvl8pPr lvl="7">
              <a:spcBef>
                <a:spcPts val="0"/>
              </a:spcBef>
              <a:spcAft>
                <a:spcPts val="0"/>
              </a:spcAft>
              <a:buClr>
                <a:schemeClr val="lt1"/>
              </a:buClr>
              <a:buSzPts val="3800"/>
              <a:buNone/>
              <a:defRPr b="1" sz="3800">
                <a:solidFill>
                  <a:schemeClr val="lt1"/>
                </a:solidFill>
              </a:defRPr>
            </a:lvl8pPr>
            <a:lvl9pPr lvl="8">
              <a:spcBef>
                <a:spcPts val="0"/>
              </a:spcBef>
              <a:spcAft>
                <a:spcPts val="0"/>
              </a:spcAft>
              <a:buClr>
                <a:schemeClr val="lt1"/>
              </a:buClr>
              <a:buSzPts val="3800"/>
              <a:buNone/>
              <a:defRPr b="1" sz="3800">
                <a:solidFill>
                  <a:schemeClr val="lt1"/>
                </a:solidFill>
              </a:defRPr>
            </a:lvl9pPr>
          </a:lstStyle>
          <a:p/>
        </p:txBody>
      </p:sp>
      <p:sp>
        <p:nvSpPr>
          <p:cNvPr id="73" name="Google Shape;73;p17"/>
          <p:cNvSpPr txBox="1"/>
          <p:nvPr>
            <p:ph idx="12" type="sldNum"/>
          </p:nvPr>
        </p:nvSpPr>
        <p:spPr>
          <a:xfrm>
            <a:off x="7699033" y="4903461"/>
            <a:ext cx="1133100" cy="192000"/>
          </a:xfrm>
          <a:prstGeom prst="rect">
            <a:avLst/>
          </a:prstGeom>
        </p:spPr>
        <p:txBody>
          <a:bodyPr anchorCtr="0" anchor="ctr" bIns="68575" lIns="68575" spcFirstLastPara="1" rIns="68575" wrap="square" tIns="685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4" name="Shape 74"/>
        <p:cNvGrpSpPr/>
        <p:nvPr/>
      </p:nvGrpSpPr>
      <p:grpSpPr>
        <a:xfrm>
          <a:off x="0" y="0"/>
          <a:ext cx="0" cy="0"/>
          <a:chOff x="0" y="0"/>
          <a:chExt cx="0" cy="0"/>
        </a:xfrm>
      </p:grpSpPr>
      <p:sp>
        <p:nvSpPr>
          <p:cNvPr id="75" name="Google Shape;75;p18"/>
          <p:cNvSpPr txBox="1"/>
          <p:nvPr>
            <p:ph idx="1" type="body"/>
          </p:nvPr>
        </p:nvSpPr>
        <p:spPr>
          <a:xfrm>
            <a:off x="342900" y="1380173"/>
            <a:ext cx="8455800" cy="3252600"/>
          </a:xfrm>
          <a:prstGeom prst="rect">
            <a:avLst/>
          </a:prstGeom>
          <a:noFill/>
          <a:ln>
            <a:noFill/>
          </a:ln>
        </p:spPr>
        <p:txBody>
          <a:bodyPr anchorCtr="0" anchor="t" bIns="34275" lIns="68575" spcFirstLastPara="1" rIns="68575" wrap="square" tIns="34275">
            <a:normAutofit/>
          </a:bodyPr>
          <a:lstStyle>
            <a:lvl1pPr indent="-285750" lvl="0" marL="457200" algn="l">
              <a:lnSpc>
                <a:spcPct val="90000"/>
              </a:lnSpc>
              <a:spcBef>
                <a:spcPts val="800"/>
              </a:spcBef>
              <a:spcAft>
                <a:spcPts val="0"/>
              </a:spcAft>
              <a:buClr>
                <a:schemeClr val="dk1"/>
              </a:buClr>
              <a:buSzPts val="900"/>
              <a:buChar char="●"/>
              <a:defRPr sz="900"/>
            </a:lvl1pPr>
            <a:lvl2pPr indent="-285750" lvl="1" marL="914400" algn="l">
              <a:lnSpc>
                <a:spcPct val="90000"/>
              </a:lnSpc>
              <a:spcBef>
                <a:spcPts val="1200"/>
              </a:spcBef>
              <a:spcAft>
                <a:spcPts val="0"/>
              </a:spcAft>
              <a:buClr>
                <a:schemeClr val="dk1"/>
              </a:buClr>
              <a:buSzPts val="900"/>
              <a:buChar char="○"/>
              <a:defRPr sz="900"/>
            </a:lvl2pPr>
            <a:lvl3pPr indent="-285750" lvl="2" marL="1371600" algn="l">
              <a:lnSpc>
                <a:spcPct val="90000"/>
              </a:lnSpc>
              <a:spcBef>
                <a:spcPts val="1200"/>
              </a:spcBef>
              <a:spcAft>
                <a:spcPts val="0"/>
              </a:spcAft>
              <a:buClr>
                <a:schemeClr val="dk1"/>
              </a:buClr>
              <a:buSzPts val="900"/>
              <a:buChar char="■"/>
              <a:defRPr sz="900"/>
            </a:lvl3pPr>
            <a:lvl4pPr indent="-285750" lvl="3" marL="1828800" algn="l">
              <a:lnSpc>
                <a:spcPct val="90000"/>
              </a:lnSpc>
              <a:spcBef>
                <a:spcPts val="1200"/>
              </a:spcBef>
              <a:spcAft>
                <a:spcPts val="0"/>
              </a:spcAft>
              <a:buClr>
                <a:schemeClr val="dk1"/>
              </a:buClr>
              <a:buSzPts val="900"/>
              <a:buChar char="●"/>
              <a:defRPr sz="900"/>
            </a:lvl4pPr>
            <a:lvl5pPr indent="-285750" lvl="4" marL="2286000" algn="l">
              <a:lnSpc>
                <a:spcPct val="90000"/>
              </a:lnSpc>
              <a:spcBef>
                <a:spcPts val="1200"/>
              </a:spcBef>
              <a:spcAft>
                <a:spcPts val="0"/>
              </a:spcAft>
              <a:buClr>
                <a:schemeClr val="dk1"/>
              </a:buClr>
              <a:buSzPts val="900"/>
              <a:buChar char="○"/>
              <a:defRPr sz="9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76" name="Google Shape;76;p18"/>
          <p:cNvSpPr txBox="1"/>
          <p:nvPr>
            <p:ph type="title"/>
          </p:nvPr>
        </p:nvSpPr>
        <p:spPr>
          <a:xfrm>
            <a:off x="342900" y="411480"/>
            <a:ext cx="8455800" cy="370200"/>
          </a:xfrm>
          <a:prstGeom prst="rect">
            <a:avLst/>
          </a:prstGeom>
          <a:noFill/>
          <a:ln>
            <a:noFill/>
          </a:ln>
        </p:spPr>
        <p:txBody>
          <a:bodyPr anchorCtr="0" anchor="ctr" bIns="0" lIns="34275" spcFirstLastPara="1" rIns="34275" wrap="square" tIns="34275">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77" name="Google Shape;77;p18"/>
          <p:cNvSpPr txBox="1"/>
          <p:nvPr>
            <p:ph idx="2" type="body"/>
          </p:nvPr>
        </p:nvSpPr>
        <p:spPr>
          <a:xfrm>
            <a:off x="342995" y="211741"/>
            <a:ext cx="8455800" cy="1998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chemeClr val="dk1"/>
              </a:buClr>
              <a:buSzPts val="800"/>
              <a:buNone/>
              <a:defRPr sz="800"/>
            </a:lvl1pPr>
            <a:lvl2pPr indent="-317500" lvl="1" marL="914400" algn="l">
              <a:lnSpc>
                <a:spcPct val="90000"/>
              </a:lnSpc>
              <a:spcBef>
                <a:spcPts val="1200"/>
              </a:spcBef>
              <a:spcAft>
                <a:spcPts val="0"/>
              </a:spcAft>
              <a:buClr>
                <a:schemeClr val="dk1"/>
              </a:buClr>
              <a:buSzPts val="1400"/>
              <a:buChar char="○"/>
              <a:defRPr sz="1100"/>
            </a:lvl2pPr>
            <a:lvl3pPr indent="-317500" lvl="2" marL="1371600" algn="l">
              <a:lnSpc>
                <a:spcPct val="90000"/>
              </a:lnSpc>
              <a:spcBef>
                <a:spcPts val="12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9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78" name="Google Shape;78;p18"/>
          <p:cNvSpPr txBox="1"/>
          <p:nvPr>
            <p:ph idx="3" type="body"/>
          </p:nvPr>
        </p:nvSpPr>
        <p:spPr>
          <a:xfrm>
            <a:off x="342900" y="782241"/>
            <a:ext cx="8455800" cy="463200"/>
          </a:xfrm>
          <a:prstGeom prst="rect">
            <a:avLst/>
          </a:prstGeom>
          <a:noFill/>
          <a:ln>
            <a:noFill/>
          </a:ln>
        </p:spPr>
        <p:txBody>
          <a:bodyPr anchorCtr="0" anchor="t" bIns="34275" lIns="34275" spcFirstLastPara="1" rIns="34275" wrap="square" tIns="68575">
            <a:normAutofit/>
          </a:bodyPr>
          <a:lstStyle>
            <a:lvl1pPr indent="-228600" lvl="0" marL="457200" algn="l">
              <a:lnSpc>
                <a:spcPct val="90000"/>
              </a:lnSpc>
              <a:spcBef>
                <a:spcPts val="800"/>
              </a:spcBef>
              <a:spcAft>
                <a:spcPts val="0"/>
              </a:spcAft>
              <a:buClr>
                <a:schemeClr val="dk1"/>
              </a:buClr>
              <a:buSzPts val="900"/>
              <a:buNone/>
              <a:defRPr sz="1100"/>
            </a:lvl1pPr>
            <a:lvl2pPr indent="-228600" lvl="1" marL="914400" algn="l">
              <a:lnSpc>
                <a:spcPct val="90000"/>
              </a:lnSpc>
              <a:spcBef>
                <a:spcPts val="1200"/>
              </a:spcBef>
              <a:spcAft>
                <a:spcPts val="0"/>
              </a:spcAft>
              <a:buClr>
                <a:schemeClr val="dk1"/>
              </a:buClr>
              <a:buSzPts val="900"/>
              <a:buNone/>
              <a:defRPr sz="1100"/>
            </a:lvl2pPr>
            <a:lvl3pPr indent="-317500" lvl="2" marL="1371600" algn="l">
              <a:lnSpc>
                <a:spcPct val="90000"/>
              </a:lnSpc>
              <a:spcBef>
                <a:spcPts val="12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9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79" name="Google Shape;79;p18"/>
          <p:cNvSpPr txBox="1"/>
          <p:nvPr>
            <p:ph idx="11" type="ftr"/>
          </p:nvPr>
        </p:nvSpPr>
        <p:spPr>
          <a:xfrm>
            <a:off x="3027807" y="4899945"/>
            <a:ext cx="3086100" cy="1941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0" name="Google Shape;80;p18"/>
          <p:cNvSpPr txBox="1"/>
          <p:nvPr>
            <p:ph idx="12" type="sldNum"/>
          </p:nvPr>
        </p:nvSpPr>
        <p:spPr>
          <a:xfrm>
            <a:off x="6741414" y="4899946"/>
            <a:ext cx="2057400" cy="194100"/>
          </a:xfrm>
          <a:prstGeom prst="rect">
            <a:avLst/>
          </a:prstGeom>
          <a:noFill/>
          <a:ln>
            <a:noFill/>
          </a:ln>
        </p:spPr>
        <p:txBody>
          <a:bodyPr anchorCtr="0" anchor="ctr" bIns="34275" lIns="34275" spcFirstLastPara="1" rIns="342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1" name="Shape 81"/>
        <p:cNvGrpSpPr/>
        <p:nvPr/>
      </p:nvGrpSpPr>
      <p:grpSpPr>
        <a:xfrm>
          <a:off x="0" y="0"/>
          <a:ext cx="0" cy="0"/>
          <a:chOff x="0" y="0"/>
          <a:chExt cx="0" cy="0"/>
        </a:xfrm>
      </p:grpSpPr>
      <p:sp>
        <p:nvSpPr>
          <p:cNvPr id="82" name="Google Shape;82;p19"/>
          <p:cNvSpPr txBox="1"/>
          <p:nvPr>
            <p:ph type="title"/>
          </p:nvPr>
        </p:nvSpPr>
        <p:spPr>
          <a:xfrm>
            <a:off x="276375" y="386950"/>
            <a:ext cx="8591400" cy="370500"/>
          </a:xfrm>
          <a:prstGeom prst="rect">
            <a:avLst/>
          </a:prstGeom>
        </p:spPr>
        <p:txBody>
          <a:bodyPr anchorCtr="0" anchor="ctr" bIns="0" lIns="34275" spcFirstLastPara="1" rIns="34275" wrap="square" tIns="3427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 name="Google Shape;83;p19"/>
          <p:cNvSpPr txBox="1"/>
          <p:nvPr>
            <p:ph idx="1" type="subTitle"/>
          </p:nvPr>
        </p:nvSpPr>
        <p:spPr>
          <a:xfrm>
            <a:off x="342908" y="781812"/>
            <a:ext cx="8456100" cy="466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84" name="Google Shape;84;p19"/>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85" name="Shape 85"/>
        <p:cNvGrpSpPr/>
        <p:nvPr/>
      </p:nvGrpSpPr>
      <p:grpSpPr>
        <a:xfrm>
          <a:off x="0" y="0"/>
          <a:ext cx="0" cy="0"/>
          <a:chOff x="0" y="0"/>
          <a:chExt cx="0" cy="0"/>
        </a:xfrm>
      </p:grpSpPr>
      <p:sp>
        <p:nvSpPr>
          <p:cNvPr id="86" name="Google Shape;86;p20"/>
          <p:cNvSpPr txBox="1"/>
          <p:nvPr>
            <p:ph type="title"/>
          </p:nvPr>
        </p:nvSpPr>
        <p:spPr>
          <a:xfrm>
            <a:off x="276375" y="386950"/>
            <a:ext cx="8591400" cy="370500"/>
          </a:xfrm>
          <a:prstGeom prst="rect">
            <a:avLst/>
          </a:prstGeom>
        </p:spPr>
        <p:txBody>
          <a:bodyPr anchorCtr="0" anchor="ctr" bIns="0" lIns="34275" spcFirstLastPara="1" rIns="34275" wrap="square" tIns="3427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 name="Google Shape;87;p20"/>
          <p:cNvSpPr txBox="1"/>
          <p:nvPr>
            <p:ph idx="1" type="subTitle"/>
          </p:nvPr>
        </p:nvSpPr>
        <p:spPr>
          <a:xfrm>
            <a:off x="342908" y="781812"/>
            <a:ext cx="8456100" cy="466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88" name="Google Shape;88;p20"/>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89" name="Shape 89"/>
        <p:cNvGrpSpPr/>
        <p:nvPr/>
      </p:nvGrpSpPr>
      <p:grpSpPr>
        <a:xfrm>
          <a:off x="0" y="0"/>
          <a:ext cx="0" cy="0"/>
          <a:chOff x="0" y="0"/>
          <a:chExt cx="0" cy="0"/>
        </a:xfrm>
      </p:grpSpPr>
      <p:sp>
        <p:nvSpPr>
          <p:cNvPr id="90" name="Google Shape;90;p21"/>
          <p:cNvSpPr txBox="1"/>
          <p:nvPr>
            <p:ph type="title"/>
          </p:nvPr>
        </p:nvSpPr>
        <p:spPr>
          <a:xfrm>
            <a:off x="276375" y="386950"/>
            <a:ext cx="8591400" cy="370500"/>
          </a:xfrm>
          <a:prstGeom prst="rect">
            <a:avLst/>
          </a:prstGeom>
        </p:spPr>
        <p:txBody>
          <a:bodyPr anchorCtr="0" anchor="ctr" bIns="0" lIns="34275" spcFirstLastPara="1" rIns="34275" wrap="square" tIns="3427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1" name="Google Shape;91;p21"/>
          <p:cNvSpPr txBox="1"/>
          <p:nvPr>
            <p:ph idx="1" type="subTitle"/>
          </p:nvPr>
        </p:nvSpPr>
        <p:spPr>
          <a:xfrm>
            <a:off x="342908" y="781812"/>
            <a:ext cx="8456100" cy="466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92" name="Google Shape;92;p21"/>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93" name="Shape 93"/>
        <p:cNvGrpSpPr/>
        <p:nvPr/>
      </p:nvGrpSpPr>
      <p:grpSpPr>
        <a:xfrm>
          <a:off x="0" y="0"/>
          <a:ext cx="0" cy="0"/>
          <a:chOff x="0" y="0"/>
          <a:chExt cx="0" cy="0"/>
        </a:xfrm>
      </p:grpSpPr>
      <p:sp>
        <p:nvSpPr>
          <p:cNvPr id="94" name="Google Shape;94;p22"/>
          <p:cNvSpPr txBox="1"/>
          <p:nvPr>
            <p:ph type="title"/>
          </p:nvPr>
        </p:nvSpPr>
        <p:spPr>
          <a:xfrm>
            <a:off x="276375" y="386950"/>
            <a:ext cx="8591400" cy="370500"/>
          </a:xfrm>
          <a:prstGeom prst="rect">
            <a:avLst/>
          </a:prstGeom>
        </p:spPr>
        <p:txBody>
          <a:bodyPr anchorCtr="0" anchor="ctr" bIns="0" lIns="34275" spcFirstLastPara="1" rIns="34275" wrap="square" tIns="3427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22"/>
          <p:cNvSpPr txBox="1"/>
          <p:nvPr>
            <p:ph idx="1" type="subTitle"/>
          </p:nvPr>
        </p:nvSpPr>
        <p:spPr>
          <a:xfrm>
            <a:off x="342908" y="781812"/>
            <a:ext cx="8456100" cy="466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900"/>
              <a:buNone/>
              <a:defRPr sz="900"/>
            </a:lvl1pPr>
            <a:lvl2pPr lvl="1">
              <a:lnSpc>
                <a:spcPct val="90000"/>
              </a:lnSpc>
              <a:spcBef>
                <a:spcPts val="0"/>
              </a:spcBef>
              <a:spcAft>
                <a:spcPts val="0"/>
              </a:spcAft>
              <a:buSzPts val="900"/>
              <a:buNone/>
              <a:defRPr sz="900"/>
            </a:lvl2pPr>
            <a:lvl3pPr lvl="2">
              <a:lnSpc>
                <a:spcPct val="90000"/>
              </a:lnSpc>
              <a:spcBef>
                <a:spcPts val="0"/>
              </a:spcBef>
              <a:spcAft>
                <a:spcPts val="0"/>
              </a:spcAft>
              <a:buSzPts val="900"/>
              <a:buNone/>
              <a:defRPr sz="900"/>
            </a:lvl3pPr>
            <a:lvl4pPr lvl="3">
              <a:lnSpc>
                <a:spcPct val="90000"/>
              </a:lnSpc>
              <a:spcBef>
                <a:spcPts val="0"/>
              </a:spcBef>
              <a:spcAft>
                <a:spcPts val="0"/>
              </a:spcAft>
              <a:buSzPts val="900"/>
              <a:buNone/>
              <a:defRPr sz="900"/>
            </a:lvl4pPr>
            <a:lvl5pPr lvl="4">
              <a:lnSpc>
                <a:spcPct val="90000"/>
              </a:lnSpc>
              <a:spcBef>
                <a:spcPts val="0"/>
              </a:spcBef>
              <a:spcAft>
                <a:spcPts val="0"/>
              </a:spcAft>
              <a:buSzPts val="900"/>
              <a:buNone/>
              <a:defRPr sz="900"/>
            </a:lvl5pPr>
            <a:lvl6pPr lvl="5">
              <a:lnSpc>
                <a:spcPct val="90000"/>
              </a:lnSpc>
              <a:spcBef>
                <a:spcPts val="0"/>
              </a:spcBef>
              <a:spcAft>
                <a:spcPts val="0"/>
              </a:spcAft>
              <a:buSzPts val="900"/>
              <a:buNone/>
              <a:defRPr sz="900"/>
            </a:lvl6pPr>
            <a:lvl7pPr lvl="6">
              <a:lnSpc>
                <a:spcPct val="90000"/>
              </a:lnSpc>
              <a:spcBef>
                <a:spcPts val="0"/>
              </a:spcBef>
              <a:spcAft>
                <a:spcPts val="0"/>
              </a:spcAft>
              <a:buSzPts val="900"/>
              <a:buNone/>
              <a:defRPr sz="900"/>
            </a:lvl7pPr>
            <a:lvl8pPr lvl="7">
              <a:lnSpc>
                <a:spcPct val="90000"/>
              </a:lnSpc>
              <a:spcBef>
                <a:spcPts val="0"/>
              </a:spcBef>
              <a:spcAft>
                <a:spcPts val="0"/>
              </a:spcAft>
              <a:buSzPts val="900"/>
              <a:buNone/>
              <a:defRPr sz="900"/>
            </a:lvl8pPr>
            <a:lvl9pPr lvl="8">
              <a:lnSpc>
                <a:spcPct val="90000"/>
              </a:lnSpc>
              <a:spcBef>
                <a:spcPts val="0"/>
              </a:spcBef>
              <a:spcAft>
                <a:spcPts val="0"/>
              </a:spcAft>
              <a:buSzPts val="900"/>
              <a:buNone/>
              <a:defRPr sz="900"/>
            </a:lvl9pPr>
          </a:lstStyle>
          <a:p/>
        </p:txBody>
      </p:sp>
      <p:sp>
        <p:nvSpPr>
          <p:cNvPr id="96" name="Google Shape;96;p22"/>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2908" y="411480"/>
            <a:ext cx="8456100" cy="370500"/>
          </a:xfrm>
          <a:prstGeom prst="rect">
            <a:avLst/>
          </a:prstGeom>
          <a:noFill/>
          <a:ln>
            <a:noFill/>
          </a:ln>
        </p:spPr>
        <p:txBody>
          <a:bodyPr anchorCtr="0" anchor="ctr" bIns="0" lIns="34275" spcFirstLastPara="1" rIns="34275" wrap="square" tIns="34275">
            <a:normAutofit/>
          </a:bodyPr>
          <a:lstStyle>
            <a:lvl1pPr lvl="0">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2000"/>
              <a:buNone/>
              <a:defRPr sz="2000">
                <a:solidFill>
                  <a:schemeClr val="dk1"/>
                </a:solidFill>
              </a:defRPr>
            </a:lvl2pPr>
            <a:lvl3pPr lvl="2">
              <a:spcBef>
                <a:spcPts val="0"/>
              </a:spcBef>
              <a:spcAft>
                <a:spcPts val="0"/>
              </a:spcAft>
              <a:buClr>
                <a:schemeClr val="dk1"/>
              </a:buClr>
              <a:buSzPts val="2000"/>
              <a:buNone/>
              <a:defRPr sz="2000">
                <a:solidFill>
                  <a:schemeClr val="dk1"/>
                </a:solidFill>
              </a:defRPr>
            </a:lvl3pPr>
            <a:lvl4pPr lvl="3">
              <a:spcBef>
                <a:spcPts val="0"/>
              </a:spcBef>
              <a:spcAft>
                <a:spcPts val="0"/>
              </a:spcAft>
              <a:buClr>
                <a:schemeClr val="dk1"/>
              </a:buClr>
              <a:buSzPts val="2000"/>
              <a:buNone/>
              <a:defRPr sz="2000">
                <a:solidFill>
                  <a:schemeClr val="dk1"/>
                </a:solidFill>
              </a:defRPr>
            </a:lvl4pPr>
            <a:lvl5pPr lvl="4">
              <a:spcBef>
                <a:spcPts val="0"/>
              </a:spcBef>
              <a:spcAft>
                <a:spcPts val="0"/>
              </a:spcAft>
              <a:buClr>
                <a:schemeClr val="dk1"/>
              </a:buClr>
              <a:buSzPts val="2000"/>
              <a:buNone/>
              <a:defRPr sz="2000">
                <a:solidFill>
                  <a:schemeClr val="dk1"/>
                </a:solidFill>
              </a:defRPr>
            </a:lvl5pPr>
            <a:lvl6pPr lvl="5">
              <a:spcBef>
                <a:spcPts val="0"/>
              </a:spcBef>
              <a:spcAft>
                <a:spcPts val="0"/>
              </a:spcAft>
              <a:buClr>
                <a:schemeClr val="dk1"/>
              </a:buClr>
              <a:buSzPts val="2000"/>
              <a:buNone/>
              <a:defRPr sz="2000">
                <a:solidFill>
                  <a:schemeClr val="dk1"/>
                </a:solidFill>
              </a:defRPr>
            </a:lvl6pPr>
            <a:lvl7pPr lvl="6">
              <a:spcBef>
                <a:spcPts val="0"/>
              </a:spcBef>
              <a:spcAft>
                <a:spcPts val="0"/>
              </a:spcAft>
              <a:buClr>
                <a:schemeClr val="dk1"/>
              </a:buClr>
              <a:buSzPts val="2000"/>
              <a:buNone/>
              <a:defRPr sz="2000">
                <a:solidFill>
                  <a:schemeClr val="dk1"/>
                </a:solidFill>
              </a:defRPr>
            </a:lvl7pPr>
            <a:lvl8pPr lvl="7">
              <a:spcBef>
                <a:spcPts val="0"/>
              </a:spcBef>
              <a:spcAft>
                <a:spcPts val="0"/>
              </a:spcAft>
              <a:buClr>
                <a:schemeClr val="dk1"/>
              </a:buClr>
              <a:buSzPts val="2000"/>
              <a:buNone/>
              <a:defRPr sz="2000">
                <a:solidFill>
                  <a:schemeClr val="dk1"/>
                </a:solidFill>
              </a:defRPr>
            </a:lvl8pPr>
            <a:lvl9pPr lvl="8">
              <a:spcBef>
                <a:spcPts val="0"/>
              </a:spcBef>
              <a:spcAft>
                <a:spcPts val="0"/>
              </a:spcAft>
              <a:buClr>
                <a:schemeClr val="dk1"/>
              </a:buClr>
              <a:buSzPts val="2000"/>
              <a:buNone/>
              <a:defRPr sz="20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45700" lIns="0" spcFirstLastPara="1" rIns="45700" wrap="square" tIns="45700">
            <a:normAutofit/>
          </a:bodyPr>
          <a:lstStyle>
            <a:lvl1pPr indent="-285750" lvl="0" marL="457200">
              <a:lnSpc>
                <a:spcPct val="100000"/>
              </a:lnSpc>
              <a:spcBef>
                <a:spcPts val="0"/>
              </a:spcBef>
              <a:spcAft>
                <a:spcPts val="0"/>
              </a:spcAft>
              <a:buClr>
                <a:schemeClr val="dk2"/>
              </a:buClr>
              <a:buSzPts val="900"/>
              <a:buChar char="●"/>
              <a:defRPr sz="900">
                <a:solidFill>
                  <a:schemeClr val="dk2"/>
                </a:solidFill>
              </a:defRPr>
            </a:lvl1pPr>
            <a:lvl2pPr indent="-285750" lvl="1" marL="914400">
              <a:lnSpc>
                <a:spcPct val="100000"/>
              </a:lnSpc>
              <a:spcBef>
                <a:spcPts val="0"/>
              </a:spcBef>
              <a:spcAft>
                <a:spcPts val="0"/>
              </a:spcAft>
              <a:buClr>
                <a:schemeClr val="dk2"/>
              </a:buClr>
              <a:buSzPts val="900"/>
              <a:buChar char="○"/>
              <a:defRPr sz="900">
                <a:solidFill>
                  <a:schemeClr val="dk2"/>
                </a:solidFill>
              </a:defRPr>
            </a:lvl2pPr>
            <a:lvl3pPr indent="-285750" lvl="2" marL="1371600">
              <a:lnSpc>
                <a:spcPct val="100000"/>
              </a:lnSpc>
              <a:spcBef>
                <a:spcPts val="0"/>
              </a:spcBef>
              <a:spcAft>
                <a:spcPts val="0"/>
              </a:spcAft>
              <a:buClr>
                <a:schemeClr val="dk2"/>
              </a:buClr>
              <a:buSzPts val="900"/>
              <a:buChar char="■"/>
              <a:defRPr sz="900">
                <a:solidFill>
                  <a:schemeClr val="dk2"/>
                </a:solidFill>
              </a:defRPr>
            </a:lvl3pPr>
            <a:lvl4pPr indent="-285750" lvl="3" marL="1828800">
              <a:lnSpc>
                <a:spcPct val="100000"/>
              </a:lnSpc>
              <a:spcBef>
                <a:spcPts val="0"/>
              </a:spcBef>
              <a:spcAft>
                <a:spcPts val="0"/>
              </a:spcAft>
              <a:buClr>
                <a:schemeClr val="dk2"/>
              </a:buClr>
              <a:buSzPts val="900"/>
              <a:buChar char="●"/>
              <a:defRPr sz="900">
                <a:solidFill>
                  <a:schemeClr val="dk2"/>
                </a:solidFill>
              </a:defRPr>
            </a:lvl4pPr>
            <a:lvl5pPr indent="-285750" lvl="4" marL="2286000">
              <a:lnSpc>
                <a:spcPct val="100000"/>
              </a:lnSpc>
              <a:spcBef>
                <a:spcPts val="0"/>
              </a:spcBef>
              <a:spcAft>
                <a:spcPts val="0"/>
              </a:spcAft>
              <a:buClr>
                <a:schemeClr val="dk2"/>
              </a:buClr>
              <a:buSzPts val="900"/>
              <a:buChar char="○"/>
              <a:defRPr sz="900">
                <a:solidFill>
                  <a:schemeClr val="dk2"/>
                </a:solidFill>
              </a:defRPr>
            </a:lvl5pPr>
            <a:lvl6pPr indent="-285750" lvl="5" marL="2743200">
              <a:lnSpc>
                <a:spcPct val="100000"/>
              </a:lnSpc>
              <a:spcBef>
                <a:spcPts val="0"/>
              </a:spcBef>
              <a:spcAft>
                <a:spcPts val="0"/>
              </a:spcAft>
              <a:buClr>
                <a:schemeClr val="dk2"/>
              </a:buClr>
              <a:buSzPts val="900"/>
              <a:buChar char="■"/>
              <a:defRPr sz="900">
                <a:solidFill>
                  <a:schemeClr val="dk2"/>
                </a:solidFill>
              </a:defRPr>
            </a:lvl6pPr>
            <a:lvl7pPr indent="-285750" lvl="6" marL="3200400">
              <a:lnSpc>
                <a:spcPct val="100000"/>
              </a:lnSpc>
              <a:spcBef>
                <a:spcPts val="0"/>
              </a:spcBef>
              <a:spcAft>
                <a:spcPts val="0"/>
              </a:spcAft>
              <a:buClr>
                <a:schemeClr val="dk2"/>
              </a:buClr>
              <a:buSzPts val="900"/>
              <a:buChar char="●"/>
              <a:defRPr sz="900">
                <a:solidFill>
                  <a:schemeClr val="dk2"/>
                </a:solidFill>
              </a:defRPr>
            </a:lvl7pPr>
            <a:lvl8pPr indent="-285750" lvl="7" marL="3657600">
              <a:lnSpc>
                <a:spcPct val="100000"/>
              </a:lnSpc>
              <a:spcBef>
                <a:spcPts val="0"/>
              </a:spcBef>
              <a:spcAft>
                <a:spcPts val="0"/>
              </a:spcAft>
              <a:buClr>
                <a:schemeClr val="dk2"/>
              </a:buClr>
              <a:buSzPts val="900"/>
              <a:buChar char="○"/>
              <a:defRPr sz="900">
                <a:solidFill>
                  <a:schemeClr val="dk2"/>
                </a:solidFill>
              </a:defRPr>
            </a:lvl8pPr>
            <a:lvl9pPr indent="-285750" lvl="8" marL="4114800">
              <a:lnSpc>
                <a:spcPct val="100000"/>
              </a:lnSpc>
              <a:spcBef>
                <a:spcPts val="0"/>
              </a:spcBef>
              <a:spcAft>
                <a:spcPts val="0"/>
              </a:spcAft>
              <a:buClr>
                <a:schemeClr val="dk2"/>
              </a:buClr>
              <a:buSzPts val="900"/>
              <a:buChar char="■"/>
              <a:defRPr sz="900">
                <a:solidFill>
                  <a:schemeClr val="dk2"/>
                </a:solidFill>
              </a:defRPr>
            </a:lvl9pPr>
          </a:lstStyle>
          <a:p/>
        </p:txBody>
      </p:sp>
      <p:sp>
        <p:nvSpPr>
          <p:cNvPr id="53" name="Google Shape;53;p13"/>
          <p:cNvSpPr/>
          <p:nvPr/>
        </p:nvSpPr>
        <p:spPr>
          <a:xfrm>
            <a:off x="-19" y="4869180"/>
            <a:ext cx="9144000" cy="274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1100"/>
          </a:p>
        </p:txBody>
      </p:sp>
      <p:sp>
        <p:nvSpPr>
          <p:cNvPr id="54" name="Google Shape;54;p13"/>
          <p:cNvSpPr txBox="1"/>
          <p:nvPr/>
        </p:nvSpPr>
        <p:spPr>
          <a:xfrm>
            <a:off x="3027898" y="4903470"/>
            <a:ext cx="3086100" cy="1920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fr" sz="800">
                <a:solidFill>
                  <a:schemeClr val="lt1"/>
                </a:solidFill>
              </a:rPr>
              <a:t>CONFIDENTIAL | DRAFT</a:t>
            </a:r>
            <a:endParaRPr sz="800">
              <a:solidFill>
                <a:schemeClr val="lt1"/>
              </a:solidFill>
            </a:endParaRPr>
          </a:p>
        </p:txBody>
      </p:sp>
      <p:sp>
        <p:nvSpPr>
          <p:cNvPr id="55" name="Google Shape;55;p13"/>
          <p:cNvSpPr txBox="1"/>
          <p:nvPr/>
        </p:nvSpPr>
        <p:spPr>
          <a:xfrm>
            <a:off x="342908" y="4903470"/>
            <a:ext cx="3086100" cy="1920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fr" sz="800">
                <a:solidFill>
                  <a:schemeClr val="lt1"/>
                </a:solidFill>
              </a:rPr>
              <a:t>Copyright 2026</a:t>
            </a:r>
            <a:endParaRPr sz="800">
              <a:solidFill>
                <a:schemeClr val="lt1"/>
              </a:solidFill>
            </a:endParaRPr>
          </a:p>
        </p:txBody>
      </p:sp>
      <p:sp>
        <p:nvSpPr>
          <p:cNvPr id="56" name="Google Shape;56;p13"/>
          <p:cNvSpPr txBox="1"/>
          <p:nvPr>
            <p:ph idx="12" type="sldNum"/>
          </p:nvPr>
        </p:nvSpPr>
        <p:spPr>
          <a:xfrm>
            <a:off x="7699033" y="4903461"/>
            <a:ext cx="1133100" cy="1920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None/>
              <a:defRPr sz="800">
                <a:solidFill>
                  <a:schemeClr val="lt1"/>
                </a:solidFill>
              </a:defRPr>
            </a:lvl1pPr>
            <a:lvl2pPr indent="0" lvl="1" marL="0" marR="0" algn="r">
              <a:lnSpc>
                <a:spcPct val="100000"/>
              </a:lnSpc>
              <a:spcBef>
                <a:spcPts val="0"/>
              </a:spcBef>
              <a:spcAft>
                <a:spcPts val="0"/>
              </a:spcAft>
              <a:buNone/>
              <a:defRPr sz="800">
                <a:solidFill>
                  <a:schemeClr val="lt1"/>
                </a:solidFill>
              </a:defRPr>
            </a:lvl2pPr>
            <a:lvl3pPr indent="0" lvl="2" marL="0" marR="0" algn="r">
              <a:lnSpc>
                <a:spcPct val="100000"/>
              </a:lnSpc>
              <a:spcBef>
                <a:spcPts val="0"/>
              </a:spcBef>
              <a:spcAft>
                <a:spcPts val="0"/>
              </a:spcAft>
              <a:buNone/>
              <a:defRPr sz="800">
                <a:solidFill>
                  <a:schemeClr val="lt1"/>
                </a:solidFill>
              </a:defRPr>
            </a:lvl3pPr>
            <a:lvl4pPr indent="0" lvl="3" marL="0" marR="0" algn="r">
              <a:lnSpc>
                <a:spcPct val="100000"/>
              </a:lnSpc>
              <a:spcBef>
                <a:spcPts val="0"/>
              </a:spcBef>
              <a:spcAft>
                <a:spcPts val="0"/>
              </a:spcAft>
              <a:buNone/>
              <a:defRPr sz="800">
                <a:solidFill>
                  <a:schemeClr val="lt1"/>
                </a:solidFill>
              </a:defRPr>
            </a:lvl4pPr>
            <a:lvl5pPr indent="0" lvl="4" marL="0" marR="0" algn="r">
              <a:lnSpc>
                <a:spcPct val="100000"/>
              </a:lnSpc>
              <a:spcBef>
                <a:spcPts val="0"/>
              </a:spcBef>
              <a:spcAft>
                <a:spcPts val="0"/>
              </a:spcAft>
              <a:buNone/>
              <a:defRPr sz="800">
                <a:solidFill>
                  <a:schemeClr val="lt1"/>
                </a:solidFill>
              </a:defRPr>
            </a:lvl5pPr>
            <a:lvl6pPr indent="0" lvl="5" marL="0" marR="0" algn="r">
              <a:lnSpc>
                <a:spcPct val="100000"/>
              </a:lnSpc>
              <a:spcBef>
                <a:spcPts val="0"/>
              </a:spcBef>
              <a:spcAft>
                <a:spcPts val="0"/>
              </a:spcAft>
              <a:buNone/>
              <a:defRPr sz="800">
                <a:solidFill>
                  <a:schemeClr val="lt1"/>
                </a:solidFill>
              </a:defRPr>
            </a:lvl6pPr>
            <a:lvl7pPr indent="0" lvl="6" marL="0" marR="0" algn="r">
              <a:lnSpc>
                <a:spcPct val="100000"/>
              </a:lnSpc>
              <a:spcBef>
                <a:spcPts val="0"/>
              </a:spcBef>
              <a:spcAft>
                <a:spcPts val="0"/>
              </a:spcAft>
              <a:buNone/>
              <a:defRPr sz="800">
                <a:solidFill>
                  <a:schemeClr val="lt1"/>
                </a:solidFill>
              </a:defRPr>
            </a:lvl7pPr>
            <a:lvl8pPr indent="0" lvl="7" marL="0" marR="0" algn="r">
              <a:lnSpc>
                <a:spcPct val="100000"/>
              </a:lnSpc>
              <a:spcBef>
                <a:spcPts val="0"/>
              </a:spcBef>
              <a:spcAft>
                <a:spcPts val="0"/>
              </a:spcAft>
              <a:buNone/>
              <a:defRPr sz="800">
                <a:solidFill>
                  <a:schemeClr val="lt1"/>
                </a:solidFill>
              </a:defRPr>
            </a:lvl8pPr>
            <a:lvl9pPr indent="0" lvl="8" marL="0" marR="0" algn="r">
              <a:lnSpc>
                <a:spcPct val="100000"/>
              </a:lnSpc>
              <a:spcBef>
                <a:spcPts val="0"/>
              </a:spcBef>
              <a:spcAft>
                <a:spcPts val="0"/>
              </a:spcAft>
              <a:buNone/>
              <a:defRPr sz="800">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dubai-mall-ai.onrender.com/"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3E1"/>
        </a:solidFill>
      </p:bgPr>
    </p:bg>
    <p:spTree>
      <p:nvGrpSpPr>
        <p:cNvPr id="100" name="Shape 100"/>
        <p:cNvGrpSpPr/>
        <p:nvPr/>
      </p:nvGrpSpPr>
      <p:grpSpPr>
        <a:xfrm>
          <a:off x="0" y="0"/>
          <a:ext cx="0" cy="0"/>
          <a:chOff x="0" y="0"/>
          <a:chExt cx="0" cy="0"/>
        </a:xfrm>
      </p:grpSpPr>
      <p:sp>
        <p:nvSpPr>
          <p:cNvPr descr="presentation_title" id="101" name="Google Shape;101;p23"/>
          <p:cNvSpPr txBox="1"/>
          <p:nvPr>
            <p:ph type="ctrTitle"/>
          </p:nvPr>
        </p:nvSpPr>
        <p:spPr>
          <a:xfrm>
            <a:off x="311375" y="1811525"/>
            <a:ext cx="6375300" cy="960300"/>
          </a:xfrm>
          <a:prstGeom prst="rect">
            <a:avLst/>
          </a:prstGeom>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b="1" lang="fr" sz="3000">
                <a:latin typeface="Playfair"/>
                <a:ea typeface="Playfair"/>
                <a:cs typeface="Playfair"/>
                <a:sym typeface="Playfair"/>
              </a:rPr>
              <a:t>CTR 02</a:t>
            </a:r>
            <a:r>
              <a:rPr b="1" lang="fr" sz="3000">
                <a:latin typeface="Playfair"/>
                <a:ea typeface="Playfair"/>
                <a:cs typeface="Playfair"/>
                <a:sym typeface="Playfair"/>
              </a:rPr>
              <a:t>: </a:t>
            </a:r>
            <a:r>
              <a:rPr b="1" lang="fr" sz="3100">
                <a:latin typeface="Playfair"/>
                <a:ea typeface="Playfair"/>
                <a:cs typeface="Playfair"/>
                <a:sym typeface="Playfair"/>
              </a:rPr>
              <a:t>Segmentation de la Clientèle</a:t>
            </a:r>
            <a:endParaRPr b="1" sz="3100">
              <a:latin typeface="Playfair"/>
              <a:ea typeface="Playfair"/>
              <a:cs typeface="Playfair"/>
              <a:sym typeface="Playfair"/>
            </a:endParaRPr>
          </a:p>
        </p:txBody>
      </p:sp>
      <p:sp>
        <p:nvSpPr>
          <p:cNvPr descr="presentation_subtitle" id="102" name="Google Shape;102;p23"/>
          <p:cNvSpPr txBox="1"/>
          <p:nvPr>
            <p:ph idx="1" type="subTitle"/>
          </p:nvPr>
        </p:nvSpPr>
        <p:spPr>
          <a:xfrm>
            <a:off x="285125" y="2655950"/>
            <a:ext cx="6427800" cy="39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fr">
                <a:solidFill>
                  <a:schemeClr val="accent4"/>
                </a:solidFill>
                <a:latin typeface="Lato"/>
                <a:ea typeface="Lato"/>
                <a:cs typeface="Lato"/>
                <a:sym typeface="Lato"/>
              </a:rPr>
              <a:t>Une approche par Apprentissage Non Supervisé. Cas d'étude du Dubai Mall</a:t>
            </a:r>
            <a:endParaRPr>
              <a:solidFill>
                <a:schemeClr val="accent4"/>
              </a:solidFill>
              <a:latin typeface="Lato"/>
              <a:ea typeface="Lato"/>
              <a:cs typeface="Lato"/>
              <a:sym typeface="Lato"/>
            </a:endParaRPr>
          </a:p>
        </p:txBody>
      </p:sp>
      <p:pic>
        <p:nvPicPr>
          <p:cNvPr id="103" name="Google Shape;103;p23"/>
          <p:cNvPicPr preferRelativeResize="0"/>
          <p:nvPr/>
        </p:nvPicPr>
        <p:blipFill rotWithShape="1">
          <a:blip r:embed="rId3">
            <a:alphaModFix/>
          </a:blip>
          <a:srcRect b="0" l="16676" r="16670" t="0"/>
          <a:stretch/>
        </p:blipFill>
        <p:spPr>
          <a:xfrm>
            <a:off x="6739300" y="1079331"/>
            <a:ext cx="2312824" cy="3470001"/>
          </a:xfrm>
          <a:prstGeom prst="rect">
            <a:avLst/>
          </a:prstGeom>
          <a:noFill/>
          <a:ln>
            <a:noFill/>
          </a:ln>
        </p:spPr>
      </p:pic>
      <p:sp>
        <p:nvSpPr>
          <p:cNvPr id="104" name="Google Shape;104;p23"/>
          <p:cNvSpPr txBox="1"/>
          <p:nvPr/>
        </p:nvSpPr>
        <p:spPr>
          <a:xfrm>
            <a:off x="242903" y="3368452"/>
            <a:ext cx="5484600" cy="1276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fr" sz="1360" u="sng">
                <a:solidFill>
                  <a:schemeClr val="lt1"/>
                </a:solidFill>
                <a:latin typeface="Lato"/>
                <a:ea typeface="Lato"/>
                <a:cs typeface="Lato"/>
                <a:sym typeface="Lato"/>
              </a:rPr>
              <a:t>GROUPE 7:</a:t>
            </a:r>
            <a:endParaRPr sz="315" u="sng">
              <a:solidFill>
                <a:schemeClr val="lt1"/>
              </a:solidFill>
              <a:latin typeface="Lato"/>
              <a:ea typeface="Lato"/>
              <a:cs typeface="Lato"/>
              <a:sym typeface="Lato"/>
            </a:endParaRPr>
          </a:p>
          <a:p>
            <a:pPr indent="-267335" lvl="0" marL="1170000" rtl="0" algn="l">
              <a:lnSpc>
                <a:spcPct val="115000"/>
              </a:lnSpc>
              <a:spcBef>
                <a:spcPts val="0"/>
              </a:spcBef>
              <a:spcAft>
                <a:spcPts val="0"/>
              </a:spcAft>
              <a:buClr>
                <a:schemeClr val="lt1"/>
              </a:buClr>
              <a:buSzPts val="1360"/>
              <a:buFont typeface="Lato"/>
              <a:buChar char="★"/>
            </a:pPr>
            <a:r>
              <a:rPr lang="fr" sz="1360">
                <a:solidFill>
                  <a:schemeClr val="lt1"/>
                </a:solidFill>
                <a:latin typeface="Lato"/>
                <a:ea typeface="Lato"/>
                <a:cs typeface="Lato"/>
                <a:sym typeface="Lato"/>
              </a:rPr>
              <a:t>BOUKOYI MOUTSASSI Rhupthur Jevainaitre</a:t>
            </a:r>
            <a:endParaRPr sz="1360">
              <a:solidFill>
                <a:schemeClr val="lt1"/>
              </a:solidFill>
              <a:latin typeface="Lato"/>
              <a:ea typeface="Lato"/>
              <a:cs typeface="Lato"/>
              <a:sym typeface="Lato"/>
            </a:endParaRPr>
          </a:p>
          <a:p>
            <a:pPr indent="-267335" lvl="0" marL="1170000" rtl="0" algn="l">
              <a:lnSpc>
                <a:spcPct val="115000"/>
              </a:lnSpc>
              <a:spcBef>
                <a:spcPts val="0"/>
              </a:spcBef>
              <a:spcAft>
                <a:spcPts val="0"/>
              </a:spcAft>
              <a:buClr>
                <a:schemeClr val="lt1"/>
              </a:buClr>
              <a:buSzPts val="1360"/>
              <a:buFont typeface="Lato"/>
              <a:buChar char="★"/>
            </a:pPr>
            <a:r>
              <a:rPr lang="fr" sz="1360">
                <a:solidFill>
                  <a:schemeClr val="lt1"/>
                </a:solidFill>
                <a:latin typeface="Lato"/>
                <a:ea typeface="Lato"/>
                <a:cs typeface="Lato"/>
                <a:sym typeface="Lato"/>
              </a:rPr>
              <a:t>CHÉRIF Mouha Sadat</a:t>
            </a:r>
            <a:endParaRPr sz="1360">
              <a:solidFill>
                <a:schemeClr val="lt1"/>
              </a:solidFill>
              <a:latin typeface="Lato"/>
              <a:ea typeface="Lato"/>
              <a:cs typeface="Lato"/>
              <a:sym typeface="Lato"/>
            </a:endParaRPr>
          </a:p>
          <a:p>
            <a:pPr indent="-267335" lvl="0" marL="1170000" rtl="0" algn="l">
              <a:lnSpc>
                <a:spcPct val="115000"/>
              </a:lnSpc>
              <a:spcBef>
                <a:spcPts val="0"/>
              </a:spcBef>
              <a:spcAft>
                <a:spcPts val="0"/>
              </a:spcAft>
              <a:buClr>
                <a:schemeClr val="lt1"/>
              </a:buClr>
              <a:buSzPts val="1360"/>
              <a:buFont typeface="Lato"/>
              <a:buChar char="★"/>
            </a:pPr>
            <a:r>
              <a:rPr lang="fr" sz="1360">
                <a:solidFill>
                  <a:schemeClr val="lt1"/>
                </a:solidFill>
                <a:latin typeface="Lato"/>
                <a:ea typeface="Lato"/>
                <a:cs typeface="Lato"/>
                <a:sym typeface="Lato"/>
              </a:rPr>
              <a:t>ABBA KAKA ABACACHI Rachid</a:t>
            </a:r>
            <a:endParaRPr sz="1360">
              <a:solidFill>
                <a:schemeClr val="lt1"/>
              </a:solidFill>
              <a:latin typeface="Lato"/>
              <a:ea typeface="Lato"/>
              <a:cs typeface="Lato"/>
              <a:sym typeface="Lato"/>
            </a:endParaRPr>
          </a:p>
          <a:p>
            <a:pPr indent="-267335" lvl="0" marL="1170000" rtl="0" algn="l">
              <a:lnSpc>
                <a:spcPct val="115000"/>
              </a:lnSpc>
              <a:spcBef>
                <a:spcPts val="0"/>
              </a:spcBef>
              <a:spcAft>
                <a:spcPts val="0"/>
              </a:spcAft>
              <a:buClr>
                <a:schemeClr val="lt1"/>
              </a:buClr>
              <a:buSzPts val="1360"/>
              <a:buFont typeface="Lato"/>
              <a:buChar char="★"/>
            </a:pPr>
            <a:r>
              <a:rPr lang="fr" sz="1360">
                <a:solidFill>
                  <a:schemeClr val="lt1"/>
                </a:solidFill>
                <a:latin typeface="Lato"/>
                <a:ea typeface="Lato"/>
                <a:cs typeface="Lato"/>
                <a:sym typeface="Lato"/>
              </a:rPr>
              <a:t>DOSSOU KOKO Mahugnon Dieu-Donné Luc</a:t>
            </a:r>
            <a:endParaRPr sz="315">
              <a:solidFill>
                <a:schemeClr val="lt1"/>
              </a:solidFill>
              <a:latin typeface="Lato"/>
              <a:ea typeface="Lato"/>
              <a:cs typeface="Lato"/>
              <a:sym typeface="Lato"/>
            </a:endParaRPr>
          </a:p>
        </p:txBody>
      </p:sp>
      <p:pic>
        <p:nvPicPr>
          <p:cNvPr id="105" name="Google Shape;105;p23"/>
          <p:cNvPicPr preferRelativeResize="0"/>
          <p:nvPr/>
        </p:nvPicPr>
        <p:blipFill>
          <a:blip r:embed="rId4">
            <a:alphaModFix/>
          </a:blip>
          <a:stretch>
            <a:fillRect/>
          </a:stretch>
        </p:blipFill>
        <p:spPr>
          <a:xfrm>
            <a:off x="51150" y="38600"/>
            <a:ext cx="2084000" cy="1167850"/>
          </a:xfrm>
          <a:prstGeom prst="rect">
            <a:avLst/>
          </a:prstGeom>
          <a:noFill/>
          <a:ln>
            <a:noFill/>
          </a:ln>
        </p:spPr>
      </p:pic>
      <p:sp>
        <p:nvSpPr>
          <p:cNvPr descr="presentation_title" id="106" name="Google Shape;106;p23"/>
          <p:cNvSpPr txBox="1"/>
          <p:nvPr>
            <p:ph type="ctrTitle"/>
          </p:nvPr>
        </p:nvSpPr>
        <p:spPr>
          <a:xfrm>
            <a:off x="2172251" y="65719"/>
            <a:ext cx="5667000" cy="1040700"/>
          </a:xfrm>
          <a:prstGeom prst="rect">
            <a:avLst/>
          </a:prstGeom>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fr" sz="3000">
                <a:latin typeface="Playfair Display ExtraBold"/>
                <a:ea typeface="Playfair Display ExtraBold"/>
                <a:cs typeface="Playfair Display ExtraBold"/>
                <a:sym typeface="Playfair Display ExtraBold"/>
              </a:rPr>
              <a:t>INITIATION AU </a:t>
            </a:r>
            <a:r>
              <a:rPr lang="fr" sz="3000">
                <a:latin typeface="Playfair Display ExtraBold"/>
                <a:ea typeface="Playfair Display ExtraBold"/>
                <a:cs typeface="Playfair Display ExtraBold"/>
                <a:sym typeface="Playfair Display ExtraBold"/>
              </a:rPr>
              <a:t>MACHINE LEARNING</a:t>
            </a:r>
            <a:endParaRPr sz="3100">
              <a:latin typeface="Playfair Display ExtraBold"/>
              <a:ea typeface="Playfair Display ExtraBold"/>
              <a:cs typeface="Playfair Display ExtraBold"/>
              <a:sym typeface="Playfair Display ExtraBold"/>
            </a:endParaRPr>
          </a:p>
        </p:txBody>
      </p:sp>
      <p:sp>
        <p:nvSpPr>
          <p:cNvPr descr="presentation_subtitle" id="107" name="Google Shape;107;p23"/>
          <p:cNvSpPr txBox="1"/>
          <p:nvPr>
            <p:ph idx="1" type="subTitle"/>
          </p:nvPr>
        </p:nvSpPr>
        <p:spPr>
          <a:xfrm>
            <a:off x="3799003" y="4744679"/>
            <a:ext cx="2413500" cy="394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fr" sz="1200">
                <a:solidFill>
                  <a:schemeClr val="accent4"/>
                </a:solidFill>
                <a:latin typeface="Lato"/>
                <a:ea typeface="Lato"/>
                <a:cs typeface="Lato"/>
                <a:sym typeface="Lato"/>
              </a:rPr>
              <a:t>Février 2026</a:t>
            </a:r>
            <a:endParaRPr sz="1200">
              <a:solidFill>
                <a:schemeClr val="accent4"/>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descr="table" id="249" name="Google Shape;249;p32"/>
          <p:cNvGraphicFramePr/>
          <p:nvPr/>
        </p:nvGraphicFramePr>
        <p:xfrm>
          <a:off x="365300" y="1542752"/>
          <a:ext cx="3000000" cy="3000000"/>
        </p:xfrm>
        <a:graphic>
          <a:graphicData uri="http://schemas.openxmlformats.org/drawingml/2006/table">
            <a:tbl>
              <a:tblPr>
                <a:noFill/>
                <a:tableStyleId>{47398B84-00CC-4A11-B6B9-E7148437E977}</a:tableStyleId>
              </a:tblPr>
              <a:tblGrid>
                <a:gridCol w="1686700"/>
                <a:gridCol w="1686700"/>
                <a:gridCol w="1686700"/>
                <a:gridCol w="1686700"/>
                <a:gridCol w="1686700"/>
              </a:tblGrid>
              <a:tr h="566050">
                <a:tc>
                  <a:txBody>
                    <a:bodyPr/>
                    <a:lstStyle/>
                    <a:p>
                      <a:pPr indent="0" lvl="0" marL="0" rtl="0" algn="l">
                        <a:lnSpc>
                          <a:spcPct val="85000"/>
                        </a:lnSpc>
                        <a:spcBef>
                          <a:spcPts val="0"/>
                        </a:spcBef>
                        <a:spcAft>
                          <a:spcPts val="0"/>
                        </a:spcAft>
                        <a:buNone/>
                      </a:pPr>
                      <a:r>
                        <a:rPr lang="fr" sz="900">
                          <a:solidFill>
                            <a:schemeClr val="lt1"/>
                          </a:solidFill>
                          <a:latin typeface="Lato"/>
                          <a:ea typeface="Lato"/>
                          <a:cs typeface="Lato"/>
                          <a:sym typeface="Lato"/>
                        </a:rPr>
                        <a:t>Algorithme</a:t>
                      </a:r>
                      <a:endParaRPr sz="900">
                        <a:solidFill>
                          <a:schemeClr val="lt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85000"/>
                        </a:lnSpc>
                        <a:spcBef>
                          <a:spcPts val="0"/>
                        </a:spcBef>
                        <a:spcAft>
                          <a:spcPts val="0"/>
                        </a:spcAft>
                        <a:buNone/>
                      </a:pPr>
                      <a:r>
                        <a:rPr b="1" lang="fr" sz="900">
                          <a:solidFill>
                            <a:schemeClr val="lt1"/>
                          </a:solidFill>
                          <a:latin typeface="Lato"/>
                          <a:ea typeface="Lato"/>
                          <a:cs typeface="Lato"/>
                          <a:sym typeface="Lato"/>
                        </a:rPr>
                        <a:t>Simplicité</a:t>
                      </a:r>
                      <a:endParaRPr b="1" sz="900">
                        <a:solidFill>
                          <a:schemeClr val="lt1"/>
                        </a:solidFill>
                        <a:latin typeface="Lato"/>
                        <a:ea typeface="Lato"/>
                        <a:cs typeface="Lato"/>
                        <a:sym typeface="Lato"/>
                      </a:endParaRPr>
                    </a:p>
                  </a:txBody>
                  <a:tcPr marT="0" marB="0" marR="45700" marL="45700"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85000"/>
                        </a:lnSpc>
                        <a:spcBef>
                          <a:spcPts val="0"/>
                        </a:spcBef>
                        <a:spcAft>
                          <a:spcPts val="0"/>
                        </a:spcAft>
                        <a:buNone/>
                      </a:pPr>
                      <a:r>
                        <a:rPr b="1" lang="fr" sz="900">
                          <a:solidFill>
                            <a:schemeClr val="lt1"/>
                          </a:solidFill>
                          <a:latin typeface="Lato"/>
                          <a:ea typeface="Lato"/>
                          <a:cs typeface="Lato"/>
                          <a:sym typeface="Lato"/>
                        </a:rPr>
                        <a:t>Forme des clusters</a:t>
                      </a:r>
                      <a:endParaRPr b="1" sz="900">
                        <a:solidFill>
                          <a:schemeClr val="lt1"/>
                        </a:solidFill>
                        <a:latin typeface="Lato"/>
                        <a:ea typeface="Lato"/>
                        <a:cs typeface="Lato"/>
                        <a:sym typeface="Lato"/>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85000"/>
                        </a:lnSpc>
                        <a:spcBef>
                          <a:spcPts val="0"/>
                        </a:spcBef>
                        <a:spcAft>
                          <a:spcPts val="0"/>
                        </a:spcAft>
                        <a:buNone/>
                      </a:pPr>
                      <a:r>
                        <a:rPr b="1" lang="fr" sz="900">
                          <a:solidFill>
                            <a:schemeClr val="lt1"/>
                          </a:solidFill>
                          <a:latin typeface="Lato"/>
                          <a:ea typeface="Lato"/>
                          <a:cs typeface="Lato"/>
                          <a:sym typeface="Lato"/>
                        </a:rPr>
                        <a:t>Gestion du bruit</a:t>
                      </a:r>
                      <a:endParaRPr b="1" sz="900">
                        <a:solidFill>
                          <a:schemeClr val="lt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85000"/>
                        </a:lnSpc>
                        <a:spcBef>
                          <a:spcPts val="0"/>
                        </a:spcBef>
                        <a:spcAft>
                          <a:spcPts val="0"/>
                        </a:spcAft>
                        <a:buNone/>
                      </a:pPr>
                      <a:r>
                        <a:rPr b="1" lang="fr" sz="900">
                          <a:solidFill>
                            <a:schemeClr val="lt1"/>
                          </a:solidFill>
                          <a:latin typeface="Lato"/>
                          <a:ea typeface="Lato"/>
                          <a:cs typeface="Lato"/>
                          <a:sym typeface="Lato"/>
                        </a:rPr>
                        <a:t>Cas d'usage</a:t>
                      </a:r>
                      <a:endParaRPr b="1" sz="900">
                        <a:solidFill>
                          <a:schemeClr val="lt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r>
              <a:tr h="647400">
                <a:tc>
                  <a:txBody>
                    <a:bodyPr/>
                    <a:lstStyle/>
                    <a:p>
                      <a:pPr indent="0" lvl="0" marL="0" rtl="0" algn="l">
                        <a:lnSpc>
                          <a:spcPct val="85000"/>
                        </a:lnSpc>
                        <a:spcBef>
                          <a:spcPts val="0"/>
                        </a:spcBef>
                        <a:spcAft>
                          <a:spcPts val="0"/>
                        </a:spcAft>
                        <a:buNone/>
                      </a:pPr>
                      <a:r>
                        <a:rPr b="1" lang="fr" sz="900">
                          <a:solidFill>
                            <a:schemeClr val="dk1"/>
                          </a:solidFill>
                          <a:latin typeface="Lato"/>
                          <a:ea typeface="Lato"/>
                          <a:cs typeface="Lato"/>
                          <a:sym typeface="Lato"/>
                        </a:rPr>
                        <a:t>K-Means</a:t>
                      </a:r>
                      <a:endParaRPr b="1"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Simple et efficace</a:t>
                      </a:r>
                      <a:endParaRPr sz="900">
                        <a:solidFill>
                          <a:schemeClr val="dk1"/>
                        </a:solidFill>
                        <a:latin typeface="Lato"/>
                        <a:ea typeface="Lato"/>
                        <a:cs typeface="Lato"/>
                        <a:sym typeface="Lato"/>
                      </a:endParaRPr>
                    </a:p>
                  </a:txBody>
                  <a:tcPr marT="0" marB="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Clusters sphériques</a:t>
                      </a:r>
                      <a:endParaRPr sz="900">
                        <a:solidFill>
                          <a:schemeClr val="dk1"/>
                        </a:solidFill>
                        <a:latin typeface="Lato"/>
                        <a:ea typeface="Lato"/>
                        <a:cs typeface="Lato"/>
                        <a:sym typeface="Lato"/>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Faible gestion du bruit</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Segmenter des données bien séparées et compactes</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647400">
                <a:tc>
                  <a:txBody>
                    <a:bodyPr/>
                    <a:lstStyle/>
                    <a:p>
                      <a:pPr indent="0" lvl="0" marL="0" rtl="0" algn="l">
                        <a:lnSpc>
                          <a:spcPct val="85000"/>
                        </a:lnSpc>
                        <a:spcBef>
                          <a:spcPts val="0"/>
                        </a:spcBef>
                        <a:spcAft>
                          <a:spcPts val="0"/>
                        </a:spcAft>
                        <a:buNone/>
                      </a:pPr>
                      <a:r>
                        <a:rPr b="1" lang="fr" sz="900">
                          <a:solidFill>
                            <a:schemeClr val="dk1"/>
                          </a:solidFill>
                          <a:latin typeface="Lato"/>
                          <a:ea typeface="Lato"/>
                          <a:cs typeface="Lato"/>
                          <a:sym typeface="Lato"/>
                        </a:rPr>
                        <a:t>Clustering Hiérarchique</a:t>
                      </a:r>
                      <a:endParaRPr b="1"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Complexe, plus gourmand en calcul</a:t>
                      </a:r>
                      <a:endParaRPr sz="900">
                        <a:solidFill>
                          <a:schemeClr val="dk1"/>
                        </a:solidFill>
                        <a:latin typeface="Lato"/>
                        <a:ea typeface="Lato"/>
                        <a:cs typeface="Lato"/>
                        <a:sym typeface="Lato"/>
                      </a:endParaRPr>
                    </a:p>
                  </a:txBody>
                  <a:tcPr marT="0" marB="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Hiérarchie taxonomique, forme variable</a:t>
                      </a:r>
                      <a:endParaRPr sz="900">
                        <a:solidFill>
                          <a:schemeClr val="dk1"/>
                        </a:solidFill>
                        <a:latin typeface="Lato"/>
                        <a:ea typeface="Lato"/>
                        <a:cs typeface="Lato"/>
                        <a:sym typeface="Lato"/>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Modérée, dépend du lien utilisé</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Comprendre relations hiérarchiques entre groupes</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647400">
                <a:tc>
                  <a:txBody>
                    <a:bodyPr/>
                    <a:lstStyle/>
                    <a:p>
                      <a:pPr indent="0" lvl="0" marL="0" rtl="0" algn="l">
                        <a:lnSpc>
                          <a:spcPct val="85000"/>
                        </a:lnSpc>
                        <a:spcBef>
                          <a:spcPts val="0"/>
                        </a:spcBef>
                        <a:spcAft>
                          <a:spcPts val="0"/>
                        </a:spcAft>
                        <a:buNone/>
                      </a:pPr>
                      <a:r>
                        <a:rPr b="1" lang="fr" sz="900">
                          <a:solidFill>
                            <a:schemeClr val="dk1"/>
                          </a:solidFill>
                          <a:latin typeface="Lato"/>
                          <a:ea typeface="Lato"/>
                          <a:cs typeface="Lato"/>
                          <a:sym typeface="Lato"/>
                        </a:rPr>
                        <a:t>DBSCAN</a:t>
                      </a:r>
                      <a:endParaRPr b="1"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Paramétrage délicat</a:t>
                      </a:r>
                      <a:endParaRPr sz="900">
                        <a:solidFill>
                          <a:schemeClr val="dk1"/>
                        </a:solidFill>
                        <a:latin typeface="Lato"/>
                        <a:ea typeface="Lato"/>
                        <a:cs typeface="Lato"/>
                        <a:sym typeface="Lato"/>
                      </a:endParaRPr>
                    </a:p>
                  </a:txBody>
                  <a:tcPr marT="0" marB="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Formes arbitraires</a:t>
                      </a:r>
                      <a:endParaRPr sz="900">
                        <a:solidFill>
                          <a:schemeClr val="dk1"/>
                        </a:solidFill>
                        <a:latin typeface="Lato"/>
                        <a:ea typeface="Lato"/>
                        <a:cs typeface="Lato"/>
                        <a:sym typeface="Lato"/>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Bonne détection des outliers</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Identifier noyaux denses et anomalies</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647400">
                <a:tc>
                  <a:txBody>
                    <a:bodyPr/>
                    <a:lstStyle/>
                    <a:p>
                      <a:pPr indent="0" lvl="0" marL="0" rtl="0" algn="l">
                        <a:lnSpc>
                          <a:spcPct val="85000"/>
                        </a:lnSpc>
                        <a:spcBef>
                          <a:spcPts val="0"/>
                        </a:spcBef>
                        <a:spcAft>
                          <a:spcPts val="0"/>
                        </a:spcAft>
                        <a:buNone/>
                      </a:pPr>
                      <a:r>
                        <a:rPr b="1" lang="fr" sz="900">
                          <a:solidFill>
                            <a:schemeClr val="dk1"/>
                          </a:solidFill>
                          <a:latin typeface="Lato"/>
                          <a:ea typeface="Lato"/>
                          <a:cs typeface="Lato"/>
                          <a:sym typeface="Lato"/>
                        </a:rPr>
                        <a:t>GMM</a:t>
                      </a:r>
                      <a:endParaRPr b="1"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Complexe, modélisation probabiliste</a:t>
                      </a:r>
                      <a:endParaRPr sz="900">
                        <a:solidFill>
                          <a:schemeClr val="dk1"/>
                        </a:solidFill>
                        <a:latin typeface="Lato"/>
                        <a:ea typeface="Lato"/>
                        <a:cs typeface="Lato"/>
                        <a:sym typeface="Lato"/>
                      </a:endParaRPr>
                    </a:p>
                  </a:txBody>
                  <a:tcPr marT="0" marB="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Clusters elliptiques</a:t>
                      </a:r>
                      <a:endParaRPr sz="900">
                        <a:solidFill>
                          <a:schemeClr val="dk1"/>
                        </a:solidFill>
                        <a:latin typeface="Lato"/>
                        <a:ea typeface="Lato"/>
                        <a:cs typeface="Lato"/>
                        <a:sym typeface="Lato"/>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Modérée, modélisation de bruit possible</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fr" sz="900">
                          <a:solidFill>
                            <a:schemeClr val="dk1"/>
                          </a:solidFill>
                          <a:latin typeface="Lato"/>
                          <a:ea typeface="Lato"/>
                          <a:cs typeface="Lato"/>
                          <a:sym typeface="Lato"/>
                        </a:rPr>
                        <a:t>Clustering avec formes plus flexibles</a:t>
                      </a:r>
                      <a:endParaRPr sz="900">
                        <a:solidFill>
                          <a:schemeClr val="dk1"/>
                        </a:solidFill>
                        <a:latin typeface="Lato"/>
                        <a:ea typeface="Lato"/>
                        <a:cs typeface="Lato"/>
                        <a:sym typeface="Lato"/>
                      </a:endParaRPr>
                    </a:p>
                  </a:txBody>
                  <a:tcPr marT="0" marB="0" marR="45700" marL="457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descr="table_title" id="250" name="Google Shape;250;p32"/>
          <p:cNvSpPr/>
          <p:nvPr/>
        </p:nvSpPr>
        <p:spPr>
          <a:xfrm>
            <a:off x="342900" y="1195049"/>
            <a:ext cx="8490600" cy="2844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fr" sz="1000">
                <a:solidFill>
                  <a:schemeClr val="accent1"/>
                </a:solidFill>
                <a:latin typeface="Lato"/>
                <a:ea typeface="Lato"/>
                <a:cs typeface="Lato"/>
                <a:sym typeface="Lato"/>
              </a:rPr>
              <a:t>Comparaison des algorithmes K-Means, Clustering Hiérarchique, DBSCAN, et GMM</a:t>
            </a:r>
            <a:endParaRPr b="1" sz="1000">
              <a:solidFill>
                <a:schemeClr val="accent1"/>
              </a:solidFill>
              <a:latin typeface="Lato"/>
              <a:ea typeface="Lato"/>
              <a:cs typeface="Lato"/>
              <a:sym typeface="Lato"/>
            </a:endParaRPr>
          </a:p>
        </p:txBody>
      </p:sp>
      <p:sp>
        <p:nvSpPr>
          <p:cNvPr descr="title" id="251" name="Google Shape;251;p32"/>
          <p:cNvSpPr txBox="1"/>
          <p:nvPr>
            <p:ph type="title"/>
          </p:nvPr>
        </p:nvSpPr>
        <p:spPr>
          <a:xfrm>
            <a:off x="342908" y="176452"/>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Modélisation: Comparaison des Algorithmes de Clustering</a:t>
            </a:r>
            <a:endParaRPr b="1">
              <a:latin typeface="Montserrat"/>
              <a:ea typeface="Montserrat"/>
              <a:cs typeface="Montserrat"/>
              <a:sym typeface="Montserrat"/>
            </a:endParaRPr>
          </a:p>
        </p:txBody>
      </p:sp>
      <p:sp>
        <p:nvSpPr>
          <p:cNvPr descr="takeaway" id="252" name="Google Shape;252;p32"/>
          <p:cNvSpPr txBox="1"/>
          <p:nvPr/>
        </p:nvSpPr>
        <p:spPr>
          <a:xfrm>
            <a:off x="342908" y="781812"/>
            <a:ext cx="8456100" cy="466500"/>
          </a:xfrm>
          <a:prstGeom prst="rect">
            <a:avLst/>
          </a:prstGeom>
          <a:noFill/>
          <a:ln>
            <a:noFill/>
          </a:ln>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sz="900">
                <a:latin typeface="Lato"/>
                <a:ea typeface="Lato"/>
                <a:cs typeface="Lato"/>
                <a:sym typeface="Lato"/>
              </a:rPr>
              <a:t>Chaque algorithme offre des avantages spécifiques selon la forme des clusters, la gestion du bruit, et la complexité, permettant un choix adapté aux données et objectifs métier.</a:t>
            </a:r>
            <a:endParaRPr sz="900">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descr="title" id="257" name="Google Shape;257;p33"/>
          <p:cNvSpPr txBox="1"/>
          <p:nvPr>
            <p:ph type="title"/>
          </p:nvPr>
        </p:nvSpPr>
        <p:spPr>
          <a:xfrm>
            <a:off x="342908" y="22165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Techniques de Prétraitement</a:t>
            </a:r>
            <a:endParaRPr b="1">
              <a:latin typeface="Montserrat"/>
              <a:ea typeface="Montserrat"/>
              <a:cs typeface="Montserrat"/>
              <a:sym typeface="Montserrat"/>
            </a:endParaRPr>
          </a:p>
        </p:txBody>
      </p:sp>
      <p:sp>
        <p:nvSpPr>
          <p:cNvPr descr="takeaway" id="258" name="Google Shape;258;p33"/>
          <p:cNvSpPr txBox="1"/>
          <p:nvPr>
            <p:ph idx="2" type="subTitle"/>
          </p:nvPr>
        </p:nvSpPr>
        <p:spPr>
          <a:xfrm>
            <a:off x="342908" y="781812"/>
            <a:ext cx="8456100" cy="466500"/>
          </a:xfrm>
          <a:prstGeom prst="rect">
            <a:avLst/>
          </a:prstGeom>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La normalisation via StandardScaler est essentielle pour garantir que chaque variable contribue équitablement à la formation des clusters dans K-Means. Un pipeline structuré de nettoyage, encodage et normalisation assure la qualité et la cohérence des données, optimisant ainsi la performance du modèle.</a:t>
            </a:r>
            <a:endParaRPr>
              <a:latin typeface="Lato"/>
              <a:ea typeface="Lato"/>
              <a:cs typeface="Lato"/>
              <a:sym typeface="Lato"/>
            </a:endParaRPr>
          </a:p>
        </p:txBody>
      </p:sp>
      <p:sp>
        <p:nvSpPr>
          <p:cNvPr id="259" name="Google Shape;259;p33"/>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260" name="Google Shape;260;p33"/>
          <p:cNvSpPr/>
          <p:nvPr/>
        </p:nvSpPr>
        <p:spPr>
          <a:xfrm>
            <a:off x="350928" y="1289309"/>
            <a:ext cx="2750400" cy="294900"/>
          </a:xfrm>
          <a:prstGeom prst="rect">
            <a:avLst/>
          </a:prstGeom>
          <a:solidFill>
            <a:schemeClr val="accent1"/>
          </a:solidFill>
          <a:ln>
            <a:noFill/>
          </a:ln>
        </p:spPr>
        <p:txBody>
          <a:bodyPr anchorCtr="0" anchor="ctr" bIns="34275" lIns="1028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Nettoyage des données</a:t>
            </a:r>
            <a:endParaRPr b="1" sz="900">
              <a:solidFill>
                <a:schemeClr val="lt1"/>
              </a:solidFill>
              <a:latin typeface="Lato"/>
              <a:ea typeface="Lato"/>
              <a:cs typeface="Lato"/>
              <a:sym typeface="Lato"/>
            </a:endParaRPr>
          </a:p>
        </p:txBody>
      </p:sp>
      <p:sp>
        <p:nvSpPr>
          <p:cNvPr descr="header_1" id="261" name="Google Shape;261;p33"/>
          <p:cNvSpPr/>
          <p:nvPr/>
        </p:nvSpPr>
        <p:spPr>
          <a:xfrm>
            <a:off x="3206989" y="1289300"/>
            <a:ext cx="27504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Encodage et transformation</a:t>
            </a:r>
            <a:endParaRPr b="1" sz="900">
              <a:solidFill>
                <a:schemeClr val="lt1"/>
              </a:solidFill>
              <a:latin typeface="Lato"/>
              <a:ea typeface="Lato"/>
              <a:cs typeface="Lato"/>
              <a:sym typeface="Lato"/>
            </a:endParaRPr>
          </a:p>
        </p:txBody>
      </p:sp>
      <p:sp>
        <p:nvSpPr>
          <p:cNvPr descr="detail_0" id="262" name="Google Shape;262;p33"/>
          <p:cNvSpPr txBox="1"/>
          <p:nvPr/>
        </p:nvSpPr>
        <p:spPr>
          <a:xfrm>
            <a:off x="350925" y="1890338"/>
            <a:ext cx="2750400" cy="17247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Identification et traitement des valeurs manquantes (N/A) pour garantir l’intégrité des données.</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0"/>
              </a:spcAft>
              <a:buClr>
                <a:schemeClr val="dk1"/>
              </a:buClr>
              <a:buSzPts val="900"/>
              <a:buFont typeface="Lato"/>
              <a:buChar char="•"/>
            </a:pPr>
            <a:r>
              <a:rPr lang="fr" sz="900">
                <a:solidFill>
                  <a:schemeClr val="dk1"/>
                </a:solidFill>
                <a:latin typeface="Lato"/>
                <a:ea typeface="Lato"/>
                <a:cs typeface="Lato"/>
                <a:sym typeface="Lato"/>
              </a:rPr>
              <a:t>Élimination des doublons et correction des erreurs de saisie.</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100"/>
              </a:spcAft>
              <a:buClr>
                <a:schemeClr val="dk1"/>
              </a:buClr>
              <a:buSzPts val="900"/>
              <a:buFont typeface="Lato"/>
              <a:buChar char="•"/>
            </a:pPr>
            <a:r>
              <a:rPr lang="fr" sz="900">
                <a:solidFill>
                  <a:schemeClr val="dk1"/>
                </a:solidFill>
                <a:latin typeface="Lato"/>
                <a:ea typeface="Lato"/>
                <a:cs typeface="Lato"/>
                <a:sym typeface="Lato"/>
              </a:rPr>
              <a:t>Vérification de la cohérence et homogénéité des formats de données.</a:t>
            </a:r>
            <a:endParaRPr sz="900">
              <a:solidFill>
                <a:schemeClr val="dk1"/>
              </a:solidFill>
              <a:latin typeface="Lato"/>
              <a:ea typeface="Lato"/>
              <a:cs typeface="Lato"/>
              <a:sym typeface="Lato"/>
            </a:endParaRPr>
          </a:p>
        </p:txBody>
      </p:sp>
      <p:sp>
        <p:nvSpPr>
          <p:cNvPr descr="detail_1" id="263" name="Google Shape;263;p33"/>
          <p:cNvSpPr txBox="1"/>
          <p:nvPr/>
        </p:nvSpPr>
        <p:spPr>
          <a:xfrm>
            <a:off x="3206986" y="1890338"/>
            <a:ext cx="2750400" cy="17247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Conversion des variables catégorielles en variables numériques si nécessaire.</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0"/>
              </a:spcAft>
              <a:buClr>
                <a:schemeClr val="dk1"/>
              </a:buClr>
              <a:buSzPts val="900"/>
              <a:buFont typeface="Lato"/>
              <a:buChar char="•"/>
            </a:pPr>
            <a:r>
              <a:rPr lang="fr" sz="900">
                <a:solidFill>
                  <a:schemeClr val="dk1"/>
                </a:solidFill>
                <a:latin typeface="Lato"/>
                <a:ea typeface="Lato"/>
                <a:cs typeface="Lato"/>
                <a:sym typeface="Lato"/>
              </a:rPr>
              <a:t>Préparation des données pour les algorithmes basés sur des mesures de distance.</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100"/>
              </a:spcAft>
              <a:buClr>
                <a:schemeClr val="dk1"/>
              </a:buClr>
              <a:buSzPts val="900"/>
              <a:buFont typeface="Lato"/>
              <a:buChar char="•"/>
            </a:pPr>
            <a:r>
              <a:rPr lang="fr" sz="900">
                <a:solidFill>
                  <a:schemeClr val="dk1"/>
                </a:solidFill>
                <a:latin typeface="Lato"/>
                <a:ea typeface="Lato"/>
                <a:cs typeface="Lato"/>
                <a:sym typeface="Lato"/>
              </a:rPr>
              <a:t>Utilisation d’encodages simples comme le one-hot encoding ou label encoding selon le contexte.</a:t>
            </a:r>
            <a:endParaRPr sz="900">
              <a:solidFill>
                <a:schemeClr val="dk1"/>
              </a:solidFill>
              <a:latin typeface="Lato"/>
              <a:ea typeface="Lato"/>
              <a:cs typeface="Lato"/>
              <a:sym typeface="Lato"/>
            </a:endParaRPr>
          </a:p>
        </p:txBody>
      </p:sp>
      <p:sp>
        <p:nvSpPr>
          <p:cNvPr descr="header_2" id="264" name="Google Shape;264;p33"/>
          <p:cNvSpPr/>
          <p:nvPr/>
        </p:nvSpPr>
        <p:spPr>
          <a:xfrm>
            <a:off x="6027402" y="1289300"/>
            <a:ext cx="27504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Normalisation avec StandardScaler</a:t>
            </a:r>
            <a:endParaRPr b="1" sz="900">
              <a:solidFill>
                <a:schemeClr val="lt1"/>
              </a:solidFill>
              <a:latin typeface="Lato"/>
              <a:ea typeface="Lato"/>
              <a:cs typeface="Lato"/>
              <a:sym typeface="Lato"/>
            </a:endParaRPr>
          </a:p>
        </p:txBody>
      </p:sp>
      <p:sp>
        <p:nvSpPr>
          <p:cNvPr descr="detail_2" id="265" name="Google Shape;265;p33"/>
          <p:cNvSpPr txBox="1"/>
          <p:nvPr/>
        </p:nvSpPr>
        <p:spPr>
          <a:xfrm>
            <a:off x="6027400" y="1890338"/>
            <a:ext cx="2750400" cy="17247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Application de StandardScaler pour centrer et réduire les variables.</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0"/>
              </a:spcAft>
              <a:buClr>
                <a:schemeClr val="dk1"/>
              </a:buClr>
              <a:buSzPts val="900"/>
              <a:buFont typeface="Lato"/>
              <a:buChar char="•"/>
            </a:pPr>
            <a:r>
              <a:rPr lang="fr" sz="900">
                <a:solidFill>
                  <a:schemeClr val="dk1"/>
                </a:solidFill>
                <a:latin typeface="Lato"/>
                <a:ea typeface="Lato"/>
                <a:cs typeface="Lato"/>
                <a:sym typeface="Lato"/>
              </a:rPr>
              <a:t>Importance cruciale car K-Means utilise la distance euclidienne, sensible aux échelles différentes.</a:t>
            </a:r>
            <a:endParaRPr sz="900">
              <a:solidFill>
                <a:schemeClr val="dk1"/>
              </a:solidFill>
              <a:latin typeface="Lato"/>
              <a:ea typeface="Lato"/>
              <a:cs typeface="Lato"/>
              <a:sym typeface="Lato"/>
            </a:endParaRPr>
          </a:p>
          <a:p>
            <a:pPr indent="-123825" lvl="0" marL="171450" marR="0" rtl="0" algn="l">
              <a:lnSpc>
                <a:spcPct val="115000"/>
              </a:lnSpc>
              <a:spcBef>
                <a:spcPts val="100"/>
              </a:spcBef>
              <a:spcAft>
                <a:spcPts val="100"/>
              </a:spcAft>
              <a:buClr>
                <a:schemeClr val="dk1"/>
              </a:buClr>
              <a:buSzPts val="900"/>
              <a:buFont typeface="Lato"/>
              <a:buChar char="•"/>
            </a:pPr>
            <a:r>
              <a:rPr lang="fr" sz="900">
                <a:solidFill>
                  <a:schemeClr val="dk1"/>
                </a:solidFill>
                <a:latin typeface="Lato"/>
                <a:ea typeface="Lato"/>
                <a:cs typeface="Lato"/>
                <a:sym typeface="Lato"/>
              </a:rPr>
              <a:t>Permet d’éviter que des variables comme le revenu (en milliers) dominent celles comme l’âge (en dizaines).</a:t>
            </a:r>
            <a:endParaRPr sz="900">
              <a:solidFill>
                <a:schemeClr val="dk1"/>
              </a:solidFill>
              <a:latin typeface="Lato"/>
              <a:ea typeface="Lato"/>
              <a:cs typeface="Lato"/>
              <a:sym typeface="Lato"/>
            </a:endParaRPr>
          </a:p>
        </p:txBody>
      </p:sp>
      <p:sp>
        <p:nvSpPr>
          <p:cNvPr descr="deliverable_0" id="266" name="Google Shape;266;p33"/>
          <p:cNvSpPr txBox="1"/>
          <p:nvPr/>
        </p:nvSpPr>
        <p:spPr>
          <a:xfrm>
            <a:off x="350925" y="3956755"/>
            <a:ext cx="2750400" cy="8832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100"/>
              </a:spcAft>
              <a:buClr>
                <a:schemeClr val="dk1"/>
              </a:buClr>
              <a:buSzPts val="900"/>
              <a:buFont typeface="Lato"/>
              <a:buChar char="•"/>
            </a:pPr>
            <a:r>
              <a:rPr lang="fr" sz="900">
                <a:solidFill>
                  <a:schemeClr val="dk1"/>
                </a:solidFill>
                <a:latin typeface="Lato"/>
                <a:ea typeface="Lato"/>
                <a:cs typeface="Lato"/>
                <a:sym typeface="Lato"/>
              </a:rPr>
              <a:t>Dataset propre et homogène, prêt pour l’analyse.</a:t>
            </a:r>
            <a:endParaRPr sz="900">
              <a:solidFill>
                <a:schemeClr val="dk1"/>
              </a:solidFill>
              <a:latin typeface="Lato"/>
              <a:ea typeface="Lato"/>
              <a:cs typeface="Lato"/>
              <a:sym typeface="Lato"/>
            </a:endParaRPr>
          </a:p>
        </p:txBody>
      </p:sp>
      <p:sp>
        <p:nvSpPr>
          <p:cNvPr descr="deliverable_1" id="267" name="Google Shape;267;p33"/>
          <p:cNvSpPr txBox="1"/>
          <p:nvPr/>
        </p:nvSpPr>
        <p:spPr>
          <a:xfrm>
            <a:off x="3206986" y="3956755"/>
            <a:ext cx="2750400" cy="8832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100"/>
              </a:spcAft>
              <a:buClr>
                <a:schemeClr val="dk1"/>
              </a:buClr>
              <a:buSzPts val="900"/>
              <a:buFont typeface="Lato"/>
              <a:buChar char="•"/>
            </a:pPr>
            <a:r>
              <a:rPr lang="fr" sz="900">
                <a:solidFill>
                  <a:schemeClr val="dk1"/>
                </a:solidFill>
                <a:latin typeface="Lato"/>
                <a:ea typeface="Lato"/>
                <a:cs typeface="Lato"/>
                <a:sym typeface="Lato"/>
              </a:rPr>
              <a:t>Données numériques prêtes pour analyse et modélisation.</a:t>
            </a:r>
            <a:endParaRPr sz="900">
              <a:solidFill>
                <a:schemeClr val="dk1"/>
              </a:solidFill>
              <a:latin typeface="Lato"/>
              <a:ea typeface="Lato"/>
              <a:cs typeface="Lato"/>
              <a:sym typeface="Lato"/>
            </a:endParaRPr>
          </a:p>
        </p:txBody>
      </p:sp>
      <p:sp>
        <p:nvSpPr>
          <p:cNvPr descr="deliverable_2" id="268" name="Google Shape;268;p33"/>
          <p:cNvSpPr txBox="1"/>
          <p:nvPr/>
        </p:nvSpPr>
        <p:spPr>
          <a:xfrm>
            <a:off x="6027400" y="3956755"/>
            <a:ext cx="2750400" cy="883200"/>
          </a:xfrm>
          <a:prstGeom prst="rect">
            <a:avLst/>
          </a:prstGeom>
          <a:noFill/>
          <a:ln>
            <a:noFill/>
          </a:ln>
        </p:spPr>
        <p:txBody>
          <a:bodyPr anchorCtr="0" anchor="t" bIns="0" lIns="20575" spcFirstLastPara="1" rIns="20575" wrap="square" tIns="0">
            <a:noAutofit/>
          </a:bodyPr>
          <a:lstStyle/>
          <a:p>
            <a:pPr indent="-123825" lvl="0" marL="171450" marR="0" rtl="0" algn="l">
              <a:lnSpc>
                <a:spcPct val="115000"/>
              </a:lnSpc>
              <a:spcBef>
                <a:spcPts val="0"/>
              </a:spcBef>
              <a:spcAft>
                <a:spcPts val="100"/>
              </a:spcAft>
              <a:buClr>
                <a:schemeClr val="dk1"/>
              </a:buClr>
              <a:buSzPts val="900"/>
              <a:buFont typeface="Lato"/>
              <a:buChar char="•"/>
            </a:pPr>
            <a:r>
              <a:rPr lang="fr" sz="900">
                <a:solidFill>
                  <a:schemeClr val="dk1"/>
                </a:solidFill>
                <a:latin typeface="Lato"/>
                <a:ea typeface="Lato"/>
                <a:cs typeface="Lato"/>
                <a:sym typeface="Lato"/>
              </a:rPr>
              <a:t>Données normalisées assurant une contribution équilibrée des variables au clustering.</a:t>
            </a:r>
            <a:endParaRPr sz="900">
              <a:solidFill>
                <a:schemeClr val="dk1"/>
              </a:solidFill>
              <a:latin typeface="Lato"/>
              <a:ea typeface="Lato"/>
              <a:cs typeface="Lato"/>
              <a:sym typeface="Lato"/>
            </a:endParaRPr>
          </a:p>
        </p:txBody>
      </p:sp>
      <p:cxnSp>
        <p:nvCxnSpPr>
          <p:cNvPr id="269" name="Google Shape;269;p33"/>
          <p:cNvCxnSpPr/>
          <p:nvPr/>
        </p:nvCxnSpPr>
        <p:spPr>
          <a:xfrm>
            <a:off x="364490" y="3655528"/>
            <a:ext cx="8427000" cy="0"/>
          </a:xfrm>
          <a:prstGeom prst="straightConnector1">
            <a:avLst/>
          </a:prstGeom>
          <a:noFill/>
          <a:ln cap="flat" cmpd="sng" w="9525">
            <a:solidFill>
              <a:srgbClr val="D9D9D9"/>
            </a:solidFill>
            <a:prstDash val="solid"/>
            <a:round/>
            <a:headEnd len="med" w="med" type="none"/>
            <a:tailEnd len="med" w="med" type="none"/>
          </a:ln>
        </p:spPr>
      </p:cxnSp>
      <p:sp>
        <p:nvSpPr>
          <p:cNvPr id="270" name="Google Shape;270;p33"/>
          <p:cNvSpPr txBox="1"/>
          <p:nvPr/>
        </p:nvSpPr>
        <p:spPr>
          <a:xfrm>
            <a:off x="350925" y="1584275"/>
            <a:ext cx="27504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Activités</a:t>
            </a:r>
            <a:endParaRPr b="1" sz="900">
              <a:solidFill>
                <a:schemeClr val="dk1"/>
              </a:solidFill>
              <a:latin typeface="Lato"/>
              <a:ea typeface="Lato"/>
              <a:cs typeface="Lato"/>
              <a:sym typeface="Lato"/>
            </a:endParaRPr>
          </a:p>
        </p:txBody>
      </p:sp>
      <p:sp>
        <p:nvSpPr>
          <p:cNvPr id="271" name="Google Shape;271;p33"/>
          <p:cNvSpPr txBox="1"/>
          <p:nvPr/>
        </p:nvSpPr>
        <p:spPr>
          <a:xfrm>
            <a:off x="3206986" y="1584275"/>
            <a:ext cx="27504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Activités</a:t>
            </a:r>
            <a:endParaRPr sz="900">
              <a:solidFill>
                <a:schemeClr val="dk1"/>
              </a:solidFill>
              <a:latin typeface="Lato"/>
              <a:ea typeface="Lato"/>
              <a:cs typeface="Lato"/>
              <a:sym typeface="Lato"/>
            </a:endParaRPr>
          </a:p>
        </p:txBody>
      </p:sp>
      <p:sp>
        <p:nvSpPr>
          <p:cNvPr id="272" name="Google Shape;272;p33"/>
          <p:cNvSpPr txBox="1"/>
          <p:nvPr/>
        </p:nvSpPr>
        <p:spPr>
          <a:xfrm>
            <a:off x="6027399" y="1584275"/>
            <a:ext cx="27504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Activités</a:t>
            </a:r>
            <a:endParaRPr sz="900">
              <a:solidFill>
                <a:schemeClr val="dk1"/>
              </a:solidFill>
              <a:latin typeface="Lato"/>
              <a:ea typeface="Lato"/>
              <a:cs typeface="Lato"/>
              <a:sym typeface="Lato"/>
            </a:endParaRPr>
          </a:p>
        </p:txBody>
      </p:sp>
      <p:sp>
        <p:nvSpPr>
          <p:cNvPr id="273" name="Google Shape;273;p33"/>
          <p:cNvSpPr txBox="1"/>
          <p:nvPr/>
        </p:nvSpPr>
        <p:spPr>
          <a:xfrm>
            <a:off x="350928" y="3695826"/>
            <a:ext cx="2750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Deliverables</a:t>
            </a:r>
            <a:endParaRPr b="1" sz="900">
              <a:solidFill>
                <a:schemeClr val="dk1"/>
              </a:solidFill>
              <a:latin typeface="Lato"/>
              <a:ea typeface="Lato"/>
              <a:cs typeface="Lato"/>
              <a:sym typeface="Lato"/>
            </a:endParaRPr>
          </a:p>
        </p:txBody>
      </p:sp>
      <p:sp>
        <p:nvSpPr>
          <p:cNvPr id="274" name="Google Shape;274;p33"/>
          <p:cNvSpPr txBox="1"/>
          <p:nvPr/>
        </p:nvSpPr>
        <p:spPr>
          <a:xfrm>
            <a:off x="3206989" y="3695826"/>
            <a:ext cx="2750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Deliverables</a:t>
            </a:r>
            <a:endParaRPr b="1" sz="900">
              <a:solidFill>
                <a:schemeClr val="dk1"/>
              </a:solidFill>
              <a:latin typeface="Lato"/>
              <a:ea typeface="Lato"/>
              <a:cs typeface="Lato"/>
              <a:sym typeface="Lato"/>
            </a:endParaRPr>
          </a:p>
        </p:txBody>
      </p:sp>
      <p:sp>
        <p:nvSpPr>
          <p:cNvPr id="275" name="Google Shape;275;p33"/>
          <p:cNvSpPr txBox="1"/>
          <p:nvPr/>
        </p:nvSpPr>
        <p:spPr>
          <a:xfrm>
            <a:off x="6027402" y="3695826"/>
            <a:ext cx="2750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Deliverables</a:t>
            </a:r>
            <a:endParaRPr b="1" sz="9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descr="title" id="280" name="Google Shape;280;p34"/>
          <p:cNvSpPr txBox="1"/>
          <p:nvPr>
            <p:ph type="title"/>
          </p:nvPr>
        </p:nvSpPr>
        <p:spPr>
          <a:xfrm>
            <a:off x="342908" y="166755"/>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Modélisation: Optimisation du Nombre de Clusters (K)</a:t>
            </a:r>
            <a:endParaRPr b="1">
              <a:latin typeface="Montserrat"/>
              <a:ea typeface="Montserrat"/>
              <a:cs typeface="Montserrat"/>
              <a:sym typeface="Montserrat"/>
            </a:endParaRPr>
          </a:p>
        </p:txBody>
      </p:sp>
      <p:sp>
        <p:nvSpPr>
          <p:cNvPr descr="takeaway" id="281" name="Google Shape;281;p34"/>
          <p:cNvSpPr txBox="1"/>
          <p:nvPr>
            <p:ph idx="2" type="subTitle"/>
          </p:nvPr>
        </p:nvSpPr>
        <p:spPr>
          <a:xfrm>
            <a:off x="342908" y="763733"/>
            <a:ext cx="8456100" cy="466500"/>
          </a:xfrm>
          <a:prstGeom prst="rect">
            <a:avLst/>
          </a:prstGeom>
        </p:spPr>
        <p:txBody>
          <a:bodyPr anchorCtr="0" anchor="t" bIns="34275" lIns="34275" spcFirstLastPara="1" rIns="34275" wrap="square" tIns="68575">
            <a:noAutofit/>
          </a:bodyPr>
          <a:lstStyle/>
          <a:p>
            <a:pPr indent="0" lvl="0" marL="0" rtl="0" algn="l">
              <a:lnSpc>
                <a:spcPct val="150000"/>
              </a:lnSpc>
              <a:spcBef>
                <a:spcPts val="0"/>
              </a:spcBef>
              <a:spcAft>
                <a:spcPts val="0"/>
              </a:spcAft>
              <a:buNone/>
            </a:pPr>
            <a:r>
              <a:rPr lang="fr"/>
              <a:t>L'analyse  </a:t>
            </a:r>
            <a:r>
              <a:rPr lang="fr"/>
              <a:t>combinée</a:t>
            </a:r>
            <a:r>
              <a:rPr lang="fr"/>
              <a:t> de la méthode du coude et de la silhouette  confirment que 4 clusters offrent un équilibre optimal entre cohésion interne et séparation externe des groupes. Cette configuration permet une segmentation robuste et exploitable pour les actions marketing ciblées.</a:t>
            </a:r>
            <a:endParaRPr/>
          </a:p>
        </p:txBody>
      </p:sp>
      <p:sp>
        <p:nvSpPr>
          <p:cNvPr id="282" name="Google Shape;282;p34"/>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 id="283" name="Google Shape;283;p34"/>
          <p:cNvSpPr/>
          <p:nvPr/>
        </p:nvSpPr>
        <p:spPr>
          <a:xfrm>
            <a:off x="6032644" y="1492845"/>
            <a:ext cx="2714400" cy="294900"/>
          </a:xfrm>
          <a:prstGeom prst="rect">
            <a:avLst/>
          </a:prstGeom>
          <a:solidFill>
            <a:schemeClr val="accent2"/>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rPr>
              <a:t>Analyse et recommandations</a:t>
            </a:r>
            <a:endParaRPr b="1" sz="900">
              <a:solidFill>
                <a:schemeClr val="lt1"/>
              </a:solidFill>
            </a:endParaRPr>
          </a:p>
        </p:txBody>
      </p:sp>
      <p:sp>
        <p:nvSpPr>
          <p:cNvPr descr="chart_title" id="284" name="Google Shape;284;p34"/>
          <p:cNvSpPr/>
          <p:nvPr/>
        </p:nvSpPr>
        <p:spPr>
          <a:xfrm>
            <a:off x="342914" y="1293963"/>
            <a:ext cx="53061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rPr>
              <a:t>Méthode du Coude (WSS)</a:t>
            </a:r>
            <a:endParaRPr b="1" sz="900">
              <a:solidFill>
                <a:schemeClr val="dk1"/>
              </a:solidFill>
            </a:endParaRPr>
          </a:p>
        </p:txBody>
      </p:sp>
      <p:sp>
        <p:nvSpPr>
          <p:cNvPr descr="detail" id="285" name="Google Shape;285;p34"/>
          <p:cNvSpPr txBox="1"/>
          <p:nvPr/>
        </p:nvSpPr>
        <p:spPr>
          <a:xfrm>
            <a:off x="6032642" y="1787820"/>
            <a:ext cx="2714400" cy="2802300"/>
          </a:xfrm>
          <a:prstGeom prst="rect">
            <a:avLst/>
          </a:prstGeom>
          <a:solidFill>
            <a:schemeClr val="lt2"/>
          </a:solidFill>
          <a:ln>
            <a:noFill/>
          </a:ln>
        </p:spPr>
        <p:txBody>
          <a:bodyPr anchorCtr="0" anchor="t" bIns="68575" lIns="68575" spcFirstLastPara="1" rIns="68575" wrap="square" tIns="68575">
            <a:noAutofit/>
          </a:bodyPr>
          <a:lstStyle/>
          <a:p>
            <a:pPr indent="-120650" lvl="0" marL="101600" rtl="0" algn="l">
              <a:lnSpc>
                <a:spcPct val="115000"/>
              </a:lnSpc>
              <a:spcBef>
                <a:spcPts val="0"/>
              </a:spcBef>
              <a:spcAft>
                <a:spcPts val="0"/>
              </a:spcAft>
              <a:buClr>
                <a:schemeClr val="dk2"/>
              </a:buClr>
              <a:buSzPts val="900"/>
              <a:buChar char="•"/>
            </a:pPr>
            <a:r>
              <a:rPr lang="fr" sz="900">
                <a:solidFill>
                  <a:schemeClr val="dk2"/>
                </a:solidFill>
              </a:rPr>
              <a:t>La méthode du coude montre une forte diminution de l'inertie intra-classe jusqu'à K=4</a:t>
            </a:r>
            <a:endParaRPr sz="900">
              <a:solidFill>
                <a:schemeClr val="dk2"/>
              </a:solidFill>
            </a:endParaRPr>
          </a:p>
          <a:p>
            <a:pPr indent="-120650" lvl="0" marL="101600" rtl="0" algn="l">
              <a:lnSpc>
                <a:spcPct val="115000"/>
              </a:lnSpc>
              <a:spcBef>
                <a:spcPts val="600"/>
              </a:spcBef>
              <a:spcAft>
                <a:spcPts val="0"/>
              </a:spcAft>
              <a:buClr>
                <a:schemeClr val="dk2"/>
              </a:buClr>
              <a:buSzPts val="900"/>
              <a:buChar char="•"/>
            </a:pPr>
            <a:r>
              <a:rPr lang="fr" sz="900">
                <a:solidFill>
                  <a:schemeClr val="dk2"/>
                </a:solidFill>
              </a:rPr>
              <a:t>La </a:t>
            </a:r>
            <a:r>
              <a:rPr lang="fr" sz="900">
                <a:solidFill>
                  <a:schemeClr val="dk2"/>
                </a:solidFill>
              </a:rPr>
              <a:t>méthode</a:t>
            </a:r>
            <a:r>
              <a:rPr lang="fr" sz="900">
                <a:solidFill>
                  <a:schemeClr val="dk2"/>
                </a:solidFill>
              </a:rPr>
              <a:t> de la silhouette montre une forte diminution de l’inertie intra-classe </a:t>
            </a:r>
            <a:r>
              <a:rPr lang="fr" sz="900">
                <a:solidFill>
                  <a:schemeClr val="dk2"/>
                </a:solidFill>
              </a:rPr>
              <a:t>jusqu'à</a:t>
            </a:r>
            <a:r>
              <a:rPr lang="fr" sz="900">
                <a:solidFill>
                  <a:schemeClr val="dk2"/>
                </a:solidFill>
              </a:rPr>
              <a:t> K =4</a:t>
            </a:r>
            <a:endParaRPr sz="900">
              <a:solidFill>
                <a:schemeClr val="dk2"/>
              </a:solidFill>
            </a:endParaRPr>
          </a:p>
          <a:p>
            <a:pPr indent="-120650" lvl="0" marL="101600" rtl="0" algn="l">
              <a:lnSpc>
                <a:spcPct val="115000"/>
              </a:lnSpc>
              <a:spcBef>
                <a:spcPts val="600"/>
              </a:spcBef>
              <a:spcAft>
                <a:spcPts val="0"/>
              </a:spcAft>
              <a:buClr>
                <a:schemeClr val="dk2"/>
              </a:buClr>
              <a:buSzPts val="900"/>
              <a:buChar char="•"/>
            </a:pPr>
            <a:r>
              <a:rPr lang="fr" sz="900">
                <a:solidFill>
                  <a:schemeClr val="dk2"/>
                </a:solidFill>
              </a:rPr>
              <a:t>Au-delà de K=4, les améliorations sont marginales, augmentant la complexité sans bénéfice significatif.</a:t>
            </a:r>
            <a:endParaRPr sz="900">
              <a:solidFill>
                <a:schemeClr val="dk2"/>
              </a:solidFill>
            </a:endParaRPr>
          </a:p>
          <a:p>
            <a:pPr indent="-120650" lvl="0" marL="101600" rtl="0" algn="l">
              <a:lnSpc>
                <a:spcPct val="115000"/>
              </a:lnSpc>
              <a:spcBef>
                <a:spcPts val="600"/>
              </a:spcBef>
              <a:spcAft>
                <a:spcPts val="0"/>
              </a:spcAft>
              <a:buClr>
                <a:schemeClr val="dk2"/>
              </a:buClr>
              <a:buSzPts val="900"/>
              <a:buChar char="•"/>
            </a:pPr>
            <a:r>
              <a:rPr lang="fr" sz="900">
                <a:solidFill>
                  <a:schemeClr val="dk2"/>
                </a:solidFill>
              </a:rPr>
              <a:t>La décision sur K=4 équilibre ainsi la précision mathématique et la simplicité métier pour une application pratique.</a:t>
            </a:r>
            <a:endParaRPr sz="900">
              <a:solidFill>
                <a:schemeClr val="dk2"/>
              </a:solidFill>
            </a:endParaRPr>
          </a:p>
          <a:p>
            <a:pPr indent="-120650" lvl="0" marL="101600" rtl="0" algn="l">
              <a:lnSpc>
                <a:spcPct val="115000"/>
              </a:lnSpc>
              <a:spcBef>
                <a:spcPts val="600"/>
              </a:spcBef>
              <a:spcAft>
                <a:spcPts val="600"/>
              </a:spcAft>
              <a:buClr>
                <a:schemeClr val="dk2"/>
              </a:buClr>
              <a:buSzPts val="900"/>
              <a:buChar char="•"/>
            </a:pPr>
            <a:r>
              <a:rPr lang="fr" sz="900">
                <a:solidFill>
                  <a:schemeClr val="dk2"/>
                </a:solidFill>
              </a:rPr>
              <a:t>Cette optimisation garantit que les clusters formés sont stables et interprétables, facilitant la mise en œuvre marketing.</a:t>
            </a:r>
            <a:endParaRPr sz="900">
              <a:solidFill>
                <a:schemeClr val="dk2"/>
              </a:solidFill>
            </a:endParaRPr>
          </a:p>
        </p:txBody>
      </p:sp>
      <p:cxnSp>
        <p:nvCxnSpPr>
          <p:cNvPr id="286" name="Google Shape;286;p34"/>
          <p:cNvCxnSpPr/>
          <p:nvPr/>
        </p:nvCxnSpPr>
        <p:spPr>
          <a:xfrm>
            <a:off x="351984" y="1588947"/>
            <a:ext cx="5306100" cy="0"/>
          </a:xfrm>
          <a:prstGeom prst="straightConnector1">
            <a:avLst/>
          </a:prstGeom>
          <a:noFill/>
          <a:ln cap="flat" cmpd="sng" w="19050">
            <a:solidFill>
              <a:schemeClr val="accent1"/>
            </a:solidFill>
            <a:prstDash val="solid"/>
            <a:round/>
            <a:headEnd len="med" w="med" type="none"/>
            <a:tailEnd len="med" w="med" type="none"/>
          </a:ln>
        </p:spPr>
      </p:cxnSp>
      <p:sp>
        <p:nvSpPr>
          <p:cNvPr id="287" name="Google Shape;287;p34"/>
          <p:cNvSpPr/>
          <p:nvPr/>
        </p:nvSpPr>
        <p:spPr>
          <a:xfrm rot="5400000">
            <a:off x="5370540" y="2729100"/>
            <a:ext cx="949500" cy="187800"/>
          </a:xfrm>
          <a:prstGeom prst="triangle">
            <a:avLst>
              <a:gd fmla="val 5000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pic>
        <p:nvPicPr>
          <p:cNvPr id="288" name="Google Shape;288;p34"/>
          <p:cNvPicPr preferRelativeResize="0"/>
          <p:nvPr/>
        </p:nvPicPr>
        <p:blipFill>
          <a:blip r:embed="rId3">
            <a:alphaModFix/>
          </a:blip>
          <a:stretch>
            <a:fillRect/>
          </a:stretch>
        </p:blipFill>
        <p:spPr>
          <a:xfrm>
            <a:off x="938843" y="1634550"/>
            <a:ext cx="4012701" cy="31524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descr="title" id="293" name="Google Shape;293;p35"/>
          <p:cNvSpPr txBox="1"/>
          <p:nvPr>
            <p:ph type="title"/>
          </p:nvPr>
        </p:nvSpPr>
        <p:spPr>
          <a:xfrm>
            <a:off x="342908" y="14933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Modélisation: Zoom sur l'Algorithme K-Means</a:t>
            </a:r>
            <a:endParaRPr b="1">
              <a:latin typeface="Montserrat"/>
              <a:ea typeface="Montserrat"/>
              <a:cs typeface="Montserrat"/>
              <a:sym typeface="Montserrat"/>
            </a:endParaRPr>
          </a:p>
        </p:txBody>
      </p:sp>
      <p:sp>
        <p:nvSpPr>
          <p:cNvPr descr="takeaway" id="294" name="Google Shape;294;p35"/>
          <p:cNvSpPr txBox="1"/>
          <p:nvPr>
            <p:ph idx="2" type="subTitle"/>
          </p:nvPr>
        </p:nvSpPr>
        <p:spPr>
          <a:xfrm>
            <a:off x="342908" y="781812"/>
            <a:ext cx="8456100" cy="466500"/>
          </a:xfrm>
          <a:prstGeom prst="rect">
            <a:avLst/>
          </a:prstGeom>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K-Means est un algorithme de clustering itératif qui optimise la partition des données en minimisant la variance intra-cluster. Son efficacité repose sur une initialisation intelligente, une mise à jour rigoureuse des centroïdes et une robustesse testée par multiples initialisations.</a:t>
            </a:r>
            <a:endParaRPr>
              <a:latin typeface="Lato"/>
              <a:ea typeface="Lato"/>
              <a:cs typeface="Lato"/>
              <a:sym typeface="Lato"/>
            </a:endParaRPr>
          </a:p>
        </p:txBody>
      </p:sp>
      <p:sp>
        <p:nvSpPr>
          <p:cNvPr id="295" name="Google Shape;295;p35"/>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296" name="Google Shape;296;p35"/>
          <p:cNvSpPr/>
          <p:nvPr/>
        </p:nvSpPr>
        <p:spPr>
          <a:xfrm>
            <a:off x="364494" y="1289313"/>
            <a:ext cx="2057400" cy="294900"/>
          </a:xfrm>
          <a:prstGeom prst="rect">
            <a:avLst/>
          </a:prstGeom>
          <a:solidFill>
            <a:schemeClr val="accent1"/>
          </a:solidFill>
          <a:ln>
            <a:noFill/>
          </a:ln>
        </p:spPr>
        <p:txBody>
          <a:bodyPr anchorCtr="0" anchor="ctr" bIns="34275" lIns="1028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Initialisation K-means++</a:t>
            </a:r>
            <a:endParaRPr b="1" sz="900">
              <a:solidFill>
                <a:schemeClr val="lt1"/>
              </a:solidFill>
              <a:latin typeface="Lato"/>
              <a:ea typeface="Lato"/>
              <a:cs typeface="Lato"/>
              <a:sym typeface="Lato"/>
            </a:endParaRPr>
          </a:p>
        </p:txBody>
      </p:sp>
      <p:sp>
        <p:nvSpPr>
          <p:cNvPr descr="header_1" id="297" name="Google Shape;297;p35"/>
          <p:cNvSpPr/>
          <p:nvPr/>
        </p:nvSpPr>
        <p:spPr>
          <a:xfrm>
            <a:off x="2500819" y="1289304"/>
            <a:ext cx="20574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Affectation des points aux clusters</a:t>
            </a:r>
            <a:endParaRPr b="1" sz="900">
              <a:solidFill>
                <a:schemeClr val="lt1"/>
              </a:solidFill>
              <a:latin typeface="Lato"/>
              <a:ea typeface="Lato"/>
              <a:cs typeface="Lato"/>
              <a:sym typeface="Lato"/>
            </a:endParaRPr>
          </a:p>
        </p:txBody>
      </p:sp>
      <p:sp>
        <p:nvSpPr>
          <p:cNvPr descr="detail_0" id="298" name="Google Shape;298;p35"/>
          <p:cNvSpPr txBox="1"/>
          <p:nvPr/>
        </p:nvSpPr>
        <p:spPr>
          <a:xfrm>
            <a:off x="364490" y="1771350"/>
            <a:ext cx="2057400" cy="1843800"/>
          </a:xfrm>
          <a:prstGeom prst="rect">
            <a:avLst/>
          </a:prstGeom>
          <a:noFill/>
          <a:ln>
            <a:noFill/>
          </a:ln>
        </p:spPr>
        <p:txBody>
          <a:bodyPr anchorCtr="0" anchor="ctr" bIns="0" lIns="20575" spcFirstLastPara="1" rIns="20575" wrap="square" tIns="0">
            <a:noAutofit/>
          </a:bodyPr>
          <a:lstStyle/>
          <a:p>
            <a:pPr indent="-114300" lvl="0" marL="101600" rtl="0" algn="l">
              <a:lnSpc>
                <a:spcPct val="150000"/>
              </a:lnSpc>
              <a:spcBef>
                <a:spcPts val="0"/>
              </a:spcBef>
              <a:spcAft>
                <a:spcPts val="0"/>
              </a:spcAft>
              <a:buClr>
                <a:schemeClr val="dk1"/>
              </a:buClr>
              <a:buSzPts val="800"/>
              <a:buFont typeface="Lato"/>
              <a:buChar char="•"/>
            </a:pPr>
            <a:r>
              <a:rPr lang="fr" sz="800">
                <a:solidFill>
                  <a:schemeClr val="dk1"/>
                </a:solidFill>
                <a:latin typeface="Lato"/>
                <a:ea typeface="Lato"/>
                <a:cs typeface="Lato"/>
                <a:sym typeface="Lato"/>
              </a:rPr>
              <a:t>Sélectionner intelligemment les centroïdes initiaux pour éviter les mauvaises convergences.</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0"/>
              </a:spcAft>
              <a:buClr>
                <a:schemeClr val="dk1"/>
              </a:buClr>
              <a:buSzPts val="800"/>
              <a:buFont typeface="Lato"/>
              <a:buChar char="•"/>
            </a:pPr>
            <a:r>
              <a:rPr lang="fr" sz="800">
                <a:solidFill>
                  <a:schemeClr val="dk1"/>
                </a:solidFill>
                <a:latin typeface="Lato"/>
                <a:ea typeface="Lato"/>
                <a:cs typeface="Lato"/>
                <a:sym typeface="Lato"/>
              </a:rPr>
              <a:t>Réduire le risque de points de départ proches et améliorer la qualité finale du clustering.</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100"/>
              </a:spcAft>
              <a:buClr>
                <a:schemeClr val="dk1"/>
              </a:buClr>
              <a:buSzPts val="800"/>
              <a:buFont typeface="Lato"/>
              <a:buChar char="•"/>
            </a:pPr>
            <a:r>
              <a:rPr lang="fr" sz="800">
                <a:solidFill>
                  <a:schemeClr val="dk1"/>
                </a:solidFill>
                <a:latin typeface="Lato"/>
                <a:ea typeface="Lato"/>
                <a:cs typeface="Lato"/>
                <a:sym typeface="Lato"/>
              </a:rPr>
              <a:t>Facilite une convergence plus rapide et plus stable comparé à une initialisation aléatoire.</a:t>
            </a:r>
            <a:endParaRPr sz="800">
              <a:solidFill>
                <a:schemeClr val="dk1"/>
              </a:solidFill>
              <a:latin typeface="Lato"/>
              <a:ea typeface="Lato"/>
              <a:cs typeface="Lato"/>
              <a:sym typeface="Lato"/>
            </a:endParaRPr>
          </a:p>
        </p:txBody>
      </p:sp>
      <p:sp>
        <p:nvSpPr>
          <p:cNvPr descr="detail_1" id="299" name="Google Shape;299;p35"/>
          <p:cNvSpPr txBox="1"/>
          <p:nvPr/>
        </p:nvSpPr>
        <p:spPr>
          <a:xfrm>
            <a:off x="2500829" y="1771350"/>
            <a:ext cx="2057400" cy="1843800"/>
          </a:xfrm>
          <a:prstGeom prst="rect">
            <a:avLst/>
          </a:prstGeom>
          <a:noFill/>
          <a:ln>
            <a:noFill/>
          </a:ln>
        </p:spPr>
        <p:txBody>
          <a:bodyPr anchorCtr="0" anchor="ctr" bIns="0" lIns="20575" spcFirstLastPara="1" rIns="20575" wrap="square" tIns="0">
            <a:noAutofit/>
          </a:bodyPr>
          <a:lstStyle/>
          <a:p>
            <a:pPr indent="-114300" lvl="0" marL="101600" rtl="0" algn="l">
              <a:lnSpc>
                <a:spcPct val="150000"/>
              </a:lnSpc>
              <a:spcBef>
                <a:spcPts val="0"/>
              </a:spcBef>
              <a:spcAft>
                <a:spcPts val="0"/>
              </a:spcAft>
              <a:buClr>
                <a:schemeClr val="dk1"/>
              </a:buClr>
              <a:buSzPts val="800"/>
              <a:buFont typeface="Lato"/>
              <a:buChar char="•"/>
            </a:pPr>
            <a:r>
              <a:rPr lang="fr" sz="800">
                <a:solidFill>
                  <a:schemeClr val="dk1"/>
                </a:solidFill>
                <a:latin typeface="Lato"/>
                <a:ea typeface="Lato"/>
                <a:cs typeface="Lato"/>
                <a:sym typeface="Lato"/>
              </a:rPr>
              <a:t>Calculer la distance euclidienne entre chaque point et les centroïdes.</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0"/>
              </a:spcAft>
              <a:buClr>
                <a:schemeClr val="dk1"/>
              </a:buClr>
              <a:buSzPts val="800"/>
              <a:buFont typeface="Lato"/>
              <a:buChar char="•"/>
            </a:pPr>
            <a:r>
              <a:rPr lang="fr" sz="800">
                <a:solidFill>
                  <a:schemeClr val="dk1"/>
                </a:solidFill>
                <a:latin typeface="Lato"/>
                <a:ea typeface="Lato"/>
                <a:cs typeface="Lato"/>
                <a:sym typeface="Lato"/>
              </a:rPr>
              <a:t>Attribuer chaque point au cluster dont le centroïde est le plus proche.</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100"/>
              </a:spcAft>
              <a:buClr>
                <a:schemeClr val="dk1"/>
              </a:buClr>
              <a:buSzPts val="800"/>
              <a:buFont typeface="Lato"/>
              <a:buChar char="•"/>
            </a:pPr>
            <a:r>
              <a:rPr lang="fr" sz="800">
                <a:solidFill>
                  <a:schemeClr val="dk1"/>
                </a:solidFill>
                <a:latin typeface="Lato"/>
                <a:ea typeface="Lato"/>
                <a:cs typeface="Lato"/>
                <a:sym typeface="Lato"/>
              </a:rPr>
              <a:t>Cette étape segmente les données selon la proximité dans l’espace des variables normalisées.</a:t>
            </a:r>
            <a:endParaRPr sz="800">
              <a:solidFill>
                <a:schemeClr val="dk1"/>
              </a:solidFill>
              <a:latin typeface="Lato"/>
              <a:ea typeface="Lato"/>
              <a:cs typeface="Lato"/>
              <a:sym typeface="Lato"/>
            </a:endParaRPr>
          </a:p>
        </p:txBody>
      </p:sp>
      <p:sp>
        <p:nvSpPr>
          <p:cNvPr descr="header_2" id="300" name="Google Shape;300;p35"/>
          <p:cNvSpPr/>
          <p:nvPr/>
        </p:nvSpPr>
        <p:spPr>
          <a:xfrm>
            <a:off x="4610856" y="1289304"/>
            <a:ext cx="20574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Mise à jour des centroïdes</a:t>
            </a:r>
            <a:endParaRPr b="1" sz="900">
              <a:solidFill>
                <a:schemeClr val="lt1"/>
              </a:solidFill>
              <a:latin typeface="Lato"/>
              <a:ea typeface="Lato"/>
              <a:cs typeface="Lato"/>
              <a:sym typeface="Lato"/>
            </a:endParaRPr>
          </a:p>
        </p:txBody>
      </p:sp>
      <p:sp>
        <p:nvSpPr>
          <p:cNvPr descr="detail_2" id="301" name="Google Shape;301;p35"/>
          <p:cNvSpPr txBox="1"/>
          <p:nvPr/>
        </p:nvSpPr>
        <p:spPr>
          <a:xfrm>
            <a:off x="4610504" y="1771350"/>
            <a:ext cx="2057400" cy="1843800"/>
          </a:xfrm>
          <a:prstGeom prst="rect">
            <a:avLst/>
          </a:prstGeom>
          <a:noFill/>
          <a:ln>
            <a:noFill/>
          </a:ln>
        </p:spPr>
        <p:txBody>
          <a:bodyPr anchorCtr="0" anchor="ctr" bIns="0" lIns="20575" spcFirstLastPara="1" rIns="20575" wrap="square" tIns="0">
            <a:noAutofit/>
          </a:bodyPr>
          <a:lstStyle/>
          <a:p>
            <a:pPr indent="-114300" lvl="0" marL="101600" rtl="0" algn="l">
              <a:lnSpc>
                <a:spcPct val="150000"/>
              </a:lnSpc>
              <a:spcBef>
                <a:spcPts val="0"/>
              </a:spcBef>
              <a:spcAft>
                <a:spcPts val="0"/>
              </a:spcAft>
              <a:buClr>
                <a:schemeClr val="dk1"/>
              </a:buClr>
              <a:buSzPts val="800"/>
              <a:buFont typeface="Lato"/>
              <a:buChar char="•"/>
            </a:pPr>
            <a:r>
              <a:rPr lang="fr" sz="800">
                <a:solidFill>
                  <a:schemeClr val="dk1"/>
                </a:solidFill>
                <a:latin typeface="Lato"/>
                <a:ea typeface="Lato"/>
                <a:cs typeface="Lato"/>
                <a:sym typeface="Lato"/>
              </a:rPr>
              <a:t>Recalculer la position de chaque centroïde comme la moyenne des points attribués.</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0"/>
              </a:spcAft>
              <a:buClr>
                <a:schemeClr val="dk1"/>
              </a:buClr>
              <a:buSzPts val="800"/>
              <a:buFont typeface="Lato"/>
              <a:buChar char="•"/>
            </a:pPr>
            <a:r>
              <a:rPr lang="fr" sz="800">
                <a:solidFill>
                  <a:schemeClr val="dk1"/>
                </a:solidFill>
                <a:latin typeface="Lato"/>
                <a:ea typeface="Lato"/>
                <a:cs typeface="Lato"/>
                <a:sym typeface="Lato"/>
              </a:rPr>
              <a:t>Cette nouvelle position reflète la représentation centrale du cluster.</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100"/>
              </a:spcAft>
              <a:buClr>
                <a:schemeClr val="dk1"/>
              </a:buClr>
              <a:buSzPts val="800"/>
              <a:buFont typeface="Lato"/>
              <a:buChar char="•"/>
            </a:pPr>
            <a:r>
              <a:rPr lang="fr" sz="800">
                <a:solidFill>
                  <a:schemeClr val="dk1"/>
                </a:solidFill>
                <a:latin typeface="Lato"/>
                <a:ea typeface="Lato"/>
                <a:cs typeface="Lato"/>
                <a:sym typeface="Lato"/>
              </a:rPr>
              <a:t>Répéter les étapes d’affectation et de mise à jour jusqu’à convergence.</a:t>
            </a:r>
            <a:endParaRPr sz="800">
              <a:solidFill>
                <a:schemeClr val="dk1"/>
              </a:solidFill>
              <a:latin typeface="Lato"/>
              <a:ea typeface="Lato"/>
              <a:cs typeface="Lato"/>
              <a:sym typeface="Lato"/>
            </a:endParaRPr>
          </a:p>
        </p:txBody>
      </p:sp>
      <p:sp>
        <p:nvSpPr>
          <p:cNvPr descr="header_3" id="302" name="Google Shape;302;p35"/>
          <p:cNvSpPr/>
          <p:nvPr/>
        </p:nvSpPr>
        <p:spPr>
          <a:xfrm>
            <a:off x="6747190" y="1289304"/>
            <a:ext cx="20574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Test de robustesse</a:t>
            </a:r>
            <a:endParaRPr b="1" sz="900">
              <a:solidFill>
                <a:schemeClr val="lt1"/>
              </a:solidFill>
              <a:latin typeface="Lato"/>
              <a:ea typeface="Lato"/>
              <a:cs typeface="Lato"/>
              <a:sym typeface="Lato"/>
            </a:endParaRPr>
          </a:p>
        </p:txBody>
      </p:sp>
      <p:sp>
        <p:nvSpPr>
          <p:cNvPr descr="detail_3" id="303" name="Google Shape;303;p35"/>
          <p:cNvSpPr txBox="1"/>
          <p:nvPr/>
        </p:nvSpPr>
        <p:spPr>
          <a:xfrm>
            <a:off x="6747185" y="1771350"/>
            <a:ext cx="2057400" cy="1843800"/>
          </a:xfrm>
          <a:prstGeom prst="rect">
            <a:avLst/>
          </a:prstGeom>
          <a:noFill/>
          <a:ln>
            <a:noFill/>
          </a:ln>
        </p:spPr>
        <p:txBody>
          <a:bodyPr anchorCtr="0" anchor="ctr" bIns="0" lIns="20575" spcFirstLastPara="1" rIns="20575" wrap="square" tIns="0">
            <a:noAutofit/>
          </a:bodyPr>
          <a:lstStyle/>
          <a:p>
            <a:pPr indent="-114300" lvl="0" marL="101600" rtl="0" algn="l">
              <a:lnSpc>
                <a:spcPct val="150000"/>
              </a:lnSpc>
              <a:spcBef>
                <a:spcPts val="0"/>
              </a:spcBef>
              <a:spcAft>
                <a:spcPts val="0"/>
              </a:spcAft>
              <a:buClr>
                <a:schemeClr val="dk1"/>
              </a:buClr>
              <a:buSzPts val="800"/>
              <a:buFont typeface="Lato"/>
              <a:buChar char="•"/>
            </a:pPr>
            <a:r>
              <a:rPr lang="fr" sz="800">
                <a:solidFill>
                  <a:schemeClr val="dk1"/>
                </a:solidFill>
                <a:latin typeface="Lato"/>
                <a:ea typeface="Lato"/>
                <a:cs typeface="Lato"/>
                <a:sym typeface="Lato"/>
              </a:rPr>
              <a:t>Effectuer plusieurs initialisations pour vérifier la stabilité des clusters.</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0"/>
              </a:spcAft>
              <a:buClr>
                <a:schemeClr val="dk1"/>
              </a:buClr>
              <a:buSzPts val="800"/>
              <a:buFont typeface="Lato"/>
              <a:buChar char="•"/>
            </a:pPr>
            <a:r>
              <a:rPr lang="fr" sz="800">
                <a:solidFill>
                  <a:schemeClr val="dk1"/>
                </a:solidFill>
                <a:latin typeface="Lato"/>
                <a:ea typeface="Lato"/>
                <a:cs typeface="Lato"/>
                <a:sym typeface="Lato"/>
              </a:rPr>
              <a:t>Comparer les résultats pour éviter les solutions locales non optimales.</a:t>
            </a:r>
            <a:endParaRPr sz="800">
              <a:solidFill>
                <a:schemeClr val="dk1"/>
              </a:solidFill>
              <a:latin typeface="Lato"/>
              <a:ea typeface="Lato"/>
              <a:cs typeface="Lato"/>
              <a:sym typeface="Lato"/>
            </a:endParaRPr>
          </a:p>
          <a:p>
            <a:pPr indent="-114300" lvl="0" marL="101600" rtl="0" algn="l">
              <a:lnSpc>
                <a:spcPct val="150000"/>
              </a:lnSpc>
              <a:spcBef>
                <a:spcPts val="100"/>
              </a:spcBef>
              <a:spcAft>
                <a:spcPts val="100"/>
              </a:spcAft>
              <a:buClr>
                <a:schemeClr val="dk1"/>
              </a:buClr>
              <a:buSzPts val="800"/>
              <a:buFont typeface="Lato"/>
              <a:buChar char="•"/>
            </a:pPr>
            <a:r>
              <a:rPr lang="fr" sz="800">
                <a:solidFill>
                  <a:schemeClr val="dk1"/>
                </a:solidFill>
                <a:latin typeface="Lato"/>
                <a:ea typeface="Lato"/>
                <a:cs typeface="Lato"/>
                <a:sym typeface="Lato"/>
              </a:rPr>
              <a:t>Assurer une segmentation fiable et reproductible malgré la nature aléatoire initiale.</a:t>
            </a:r>
            <a:endParaRPr sz="800">
              <a:solidFill>
                <a:schemeClr val="dk1"/>
              </a:solidFill>
              <a:latin typeface="Lato"/>
              <a:ea typeface="Lato"/>
              <a:cs typeface="Lato"/>
              <a:sym typeface="Lato"/>
            </a:endParaRPr>
          </a:p>
        </p:txBody>
      </p:sp>
      <p:sp>
        <p:nvSpPr>
          <p:cNvPr id="304" name="Google Shape;304;p35"/>
          <p:cNvSpPr txBox="1"/>
          <p:nvPr/>
        </p:nvSpPr>
        <p:spPr>
          <a:xfrm>
            <a:off x="357871" y="1584281"/>
            <a:ext cx="2057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Activities</a:t>
            </a:r>
            <a:endParaRPr b="1" sz="900">
              <a:solidFill>
                <a:schemeClr val="dk1"/>
              </a:solidFill>
              <a:latin typeface="Lato"/>
              <a:ea typeface="Lato"/>
              <a:cs typeface="Lato"/>
              <a:sym typeface="Lato"/>
            </a:endParaRPr>
          </a:p>
        </p:txBody>
      </p:sp>
      <p:sp>
        <p:nvSpPr>
          <p:cNvPr id="305" name="Google Shape;305;p35"/>
          <p:cNvSpPr txBox="1"/>
          <p:nvPr/>
        </p:nvSpPr>
        <p:spPr>
          <a:xfrm>
            <a:off x="2494211" y="1584281"/>
            <a:ext cx="2057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Activities</a:t>
            </a:r>
            <a:endParaRPr sz="900">
              <a:solidFill>
                <a:schemeClr val="dk1"/>
              </a:solidFill>
              <a:latin typeface="Lato"/>
              <a:ea typeface="Lato"/>
              <a:cs typeface="Lato"/>
              <a:sym typeface="Lato"/>
            </a:endParaRPr>
          </a:p>
        </p:txBody>
      </p:sp>
      <p:sp>
        <p:nvSpPr>
          <p:cNvPr id="306" name="Google Shape;306;p35"/>
          <p:cNvSpPr txBox="1"/>
          <p:nvPr/>
        </p:nvSpPr>
        <p:spPr>
          <a:xfrm>
            <a:off x="4603885" y="1584281"/>
            <a:ext cx="2057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Activities</a:t>
            </a:r>
            <a:endParaRPr sz="900">
              <a:solidFill>
                <a:schemeClr val="dk1"/>
              </a:solidFill>
              <a:latin typeface="Lato"/>
              <a:ea typeface="Lato"/>
              <a:cs typeface="Lato"/>
              <a:sym typeface="Lato"/>
            </a:endParaRPr>
          </a:p>
        </p:txBody>
      </p:sp>
      <p:sp>
        <p:nvSpPr>
          <p:cNvPr id="307" name="Google Shape;307;p35"/>
          <p:cNvSpPr txBox="1"/>
          <p:nvPr/>
        </p:nvSpPr>
        <p:spPr>
          <a:xfrm>
            <a:off x="6740567" y="1584281"/>
            <a:ext cx="2057400" cy="20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00"/>
              </a:spcAft>
              <a:buNone/>
            </a:pPr>
            <a:r>
              <a:rPr b="1" lang="fr" sz="900">
                <a:solidFill>
                  <a:schemeClr val="dk1"/>
                </a:solidFill>
                <a:latin typeface="Lato"/>
                <a:ea typeface="Lato"/>
                <a:cs typeface="Lato"/>
                <a:sym typeface="Lato"/>
              </a:rPr>
              <a:t>Activities</a:t>
            </a:r>
            <a:endParaRPr sz="900">
              <a:solidFill>
                <a:schemeClr val="dk1"/>
              </a:solidFill>
              <a:latin typeface="Lato"/>
              <a:ea typeface="Lato"/>
              <a:cs typeface="Lato"/>
              <a:sym typeface="Lato"/>
            </a:endParaRPr>
          </a:p>
        </p:txBody>
      </p:sp>
      <p:pic>
        <p:nvPicPr>
          <p:cNvPr id="308" name="Google Shape;308;p35"/>
          <p:cNvPicPr preferRelativeResize="0"/>
          <p:nvPr/>
        </p:nvPicPr>
        <p:blipFill>
          <a:blip r:embed="rId3">
            <a:alphaModFix/>
          </a:blip>
          <a:stretch>
            <a:fillRect/>
          </a:stretch>
        </p:blipFill>
        <p:spPr>
          <a:xfrm>
            <a:off x="2187695" y="1341534"/>
            <a:ext cx="190500" cy="190500"/>
          </a:xfrm>
          <a:prstGeom prst="rect">
            <a:avLst/>
          </a:prstGeom>
          <a:noFill/>
          <a:ln>
            <a:noFill/>
          </a:ln>
        </p:spPr>
      </p:pic>
      <p:pic>
        <p:nvPicPr>
          <p:cNvPr id="309" name="Google Shape;309;p35"/>
          <p:cNvPicPr preferRelativeResize="0"/>
          <p:nvPr/>
        </p:nvPicPr>
        <p:blipFill>
          <a:blip r:embed="rId4">
            <a:alphaModFix/>
          </a:blip>
          <a:stretch>
            <a:fillRect/>
          </a:stretch>
        </p:blipFill>
        <p:spPr>
          <a:xfrm>
            <a:off x="4324020" y="1341534"/>
            <a:ext cx="190500" cy="190500"/>
          </a:xfrm>
          <a:prstGeom prst="rect">
            <a:avLst/>
          </a:prstGeom>
          <a:noFill/>
          <a:ln>
            <a:noFill/>
          </a:ln>
        </p:spPr>
      </p:pic>
      <p:pic>
        <p:nvPicPr>
          <p:cNvPr id="310" name="Google Shape;310;p35"/>
          <p:cNvPicPr preferRelativeResize="0"/>
          <p:nvPr/>
        </p:nvPicPr>
        <p:blipFill>
          <a:blip r:embed="rId5">
            <a:alphaModFix/>
          </a:blip>
          <a:stretch>
            <a:fillRect/>
          </a:stretch>
        </p:blipFill>
        <p:spPr>
          <a:xfrm>
            <a:off x="6434057" y="1341534"/>
            <a:ext cx="190500" cy="190500"/>
          </a:xfrm>
          <a:prstGeom prst="rect">
            <a:avLst/>
          </a:prstGeom>
          <a:noFill/>
          <a:ln>
            <a:noFill/>
          </a:ln>
        </p:spPr>
      </p:pic>
      <p:pic>
        <p:nvPicPr>
          <p:cNvPr id="311" name="Google Shape;311;p35"/>
          <p:cNvPicPr preferRelativeResize="0"/>
          <p:nvPr/>
        </p:nvPicPr>
        <p:blipFill>
          <a:blip r:embed="rId6">
            <a:alphaModFix/>
          </a:blip>
          <a:stretch>
            <a:fillRect/>
          </a:stretch>
        </p:blipFill>
        <p:spPr>
          <a:xfrm>
            <a:off x="8570391" y="1341534"/>
            <a:ext cx="190500" cy="19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descr="header_0" id="316" name="Google Shape;316;p36"/>
          <p:cNvSpPr/>
          <p:nvPr/>
        </p:nvSpPr>
        <p:spPr>
          <a:xfrm>
            <a:off x="342919" y="1181109"/>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Graphique 2D du Clustering</a:t>
            </a:r>
            <a:endParaRPr b="1" sz="900">
              <a:solidFill>
                <a:schemeClr val="dk1"/>
              </a:solidFill>
              <a:latin typeface="Lato"/>
              <a:ea typeface="Lato"/>
              <a:cs typeface="Lato"/>
              <a:sym typeface="Lato"/>
            </a:endParaRPr>
          </a:p>
        </p:txBody>
      </p:sp>
      <p:sp>
        <p:nvSpPr>
          <p:cNvPr descr="header_1" id="317" name="Google Shape;317;p36"/>
          <p:cNvSpPr/>
          <p:nvPr/>
        </p:nvSpPr>
        <p:spPr>
          <a:xfrm>
            <a:off x="4643876" y="1181100"/>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Visualisation 3D avec PCA</a:t>
            </a:r>
            <a:endParaRPr b="1" sz="900">
              <a:solidFill>
                <a:schemeClr val="dk1"/>
              </a:solidFill>
              <a:latin typeface="Lato"/>
              <a:ea typeface="Lato"/>
              <a:cs typeface="Lato"/>
              <a:sym typeface="Lato"/>
            </a:endParaRPr>
          </a:p>
        </p:txBody>
      </p:sp>
      <p:sp>
        <p:nvSpPr>
          <p:cNvPr descr="detail_0" id="318" name="Google Shape;318;p36"/>
          <p:cNvSpPr txBox="1"/>
          <p:nvPr/>
        </p:nvSpPr>
        <p:spPr>
          <a:xfrm>
            <a:off x="342900" y="4333622"/>
            <a:ext cx="4149000" cy="543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600"/>
              </a:spcAft>
              <a:buNone/>
            </a:pPr>
            <a:r>
              <a:rPr lang="fr" sz="900">
                <a:solidFill>
                  <a:schemeClr val="dk1"/>
                </a:solidFill>
                <a:latin typeface="Lato"/>
                <a:ea typeface="Lato"/>
                <a:cs typeface="Lato"/>
                <a:sym typeface="Lato"/>
              </a:rPr>
              <a:t>Projection en 2 dimensions  montrant clairement la séparation des 4 clusters distincts.</a:t>
            </a:r>
            <a:endParaRPr sz="900">
              <a:solidFill>
                <a:schemeClr val="dk2"/>
              </a:solidFill>
              <a:latin typeface="Lato"/>
              <a:ea typeface="Lato"/>
              <a:cs typeface="Lato"/>
              <a:sym typeface="Lato"/>
            </a:endParaRPr>
          </a:p>
        </p:txBody>
      </p:sp>
      <p:sp>
        <p:nvSpPr>
          <p:cNvPr descr="detail_1" id="319" name="Google Shape;319;p36"/>
          <p:cNvSpPr txBox="1"/>
          <p:nvPr/>
        </p:nvSpPr>
        <p:spPr>
          <a:xfrm>
            <a:off x="4650975" y="4333555"/>
            <a:ext cx="4149000" cy="543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600"/>
              </a:spcAft>
              <a:buNone/>
            </a:pPr>
            <a:r>
              <a:rPr lang="fr" sz="900">
                <a:solidFill>
                  <a:schemeClr val="dk2"/>
                </a:solidFill>
                <a:latin typeface="Lato"/>
                <a:ea typeface="Lato"/>
                <a:cs typeface="Lato"/>
                <a:sym typeface="Lato"/>
              </a:rPr>
              <a:t>Représentation en 3D pour mieux percevoir la structure des clusters et leurs chevauchements potentiels.</a:t>
            </a:r>
            <a:endParaRPr sz="900">
              <a:solidFill>
                <a:schemeClr val="dk2"/>
              </a:solidFill>
              <a:latin typeface="Lato"/>
              <a:ea typeface="Lato"/>
              <a:cs typeface="Lato"/>
              <a:sym typeface="Lato"/>
            </a:endParaRPr>
          </a:p>
        </p:txBody>
      </p:sp>
      <p:cxnSp>
        <p:nvCxnSpPr>
          <p:cNvPr id="320" name="Google Shape;320;p36"/>
          <p:cNvCxnSpPr/>
          <p:nvPr/>
        </p:nvCxnSpPr>
        <p:spPr>
          <a:xfrm>
            <a:off x="342919" y="1476084"/>
            <a:ext cx="4149000" cy="0"/>
          </a:xfrm>
          <a:prstGeom prst="straightConnector1">
            <a:avLst/>
          </a:prstGeom>
          <a:noFill/>
          <a:ln cap="flat" cmpd="sng" w="19050">
            <a:solidFill>
              <a:schemeClr val="accent1"/>
            </a:solidFill>
            <a:prstDash val="solid"/>
            <a:round/>
            <a:headEnd len="med" w="med" type="none"/>
            <a:tailEnd len="med" w="med" type="none"/>
          </a:ln>
        </p:spPr>
      </p:cxnSp>
      <p:cxnSp>
        <p:nvCxnSpPr>
          <p:cNvPr id="321" name="Google Shape;321;p36"/>
          <p:cNvCxnSpPr/>
          <p:nvPr/>
        </p:nvCxnSpPr>
        <p:spPr>
          <a:xfrm>
            <a:off x="4650969" y="1476084"/>
            <a:ext cx="4149000" cy="0"/>
          </a:xfrm>
          <a:prstGeom prst="straightConnector1">
            <a:avLst/>
          </a:prstGeom>
          <a:noFill/>
          <a:ln cap="flat" cmpd="sng" w="19050">
            <a:solidFill>
              <a:schemeClr val="accent1"/>
            </a:solidFill>
            <a:prstDash val="solid"/>
            <a:round/>
            <a:headEnd len="med" w="med" type="none"/>
            <a:tailEnd len="med" w="med" type="none"/>
          </a:ln>
        </p:spPr>
      </p:cxnSp>
      <p:pic>
        <p:nvPicPr>
          <p:cNvPr id="322" name="Google Shape;322;p36" title="newplot1.png"/>
          <p:cNvPicPr preferRelativeResize="0"/>
          <p:nvPr/>
        </p:nvPicPr>
        <p:blipFill rotWithShape="1">
          <a:blip r:embed="rId3">
            <a:alphaModFix/>
          </a:blip>
          <a:srcRect b="0" l="30185" r="38295" t="10538"/>
          <a:stretch/>
        </p:blipFill>
        <p:spPr>
          <a:xfrm>
            <a:off x="5317050" y="1527875"/>
            <a:ext cx="2550186" cy="2661050"/>
          </a:xfrm>
          <a:prstGeom prst="rect">
            <a:avLst/>
          </a:prstGeom>
          <a:noFill/>
          <a:ln>
            <a:noFill/>
          </a:ln>
        </p:spPr>
      </p:pic>
      <p:sp>
        <p:nvSpPr>
          <p:cNvPr descr="takeaway" id="323" name="Google Shape;323;p36"/>
          <p:cNvSpPr txBox="1"/>
          <p:nvPr>
            <p:ph idx="2" type="subTitle"/>
          </p:nvPr>
        </p:nvSpPr>
        <p:spPr>
          <a:xfrm>
            <a:off x="342908" y="781812"/>
            <a:ext cx="8456100" cy="466500"/>
          </a:xfrm>
          <a:prstGeom prst="rect">
            <a:avLst/>
          </a:prstGeom>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La visualisation 2D/3D du clustering final confirme la segmentation en 4 clusters distincts, facilitant l'interprétation et les actions marketing ciblées.</a:t>
            </a:r>
            <a:endParaRPr>
              <a:latin typeface="Lato"/>
              <a:ea typeface="Lato"/>
              <a:cs typeface="Lato"/>
              <a:sym typeface="Lato"/>
            </a:endParaRPr>
          </a:p>
        </p:txBody>
      </p:sp>
      <p:sp>
        <p:nvSpPr>
          <p:cNvPr descr="title" id="324" name="Google Shape;324;p36"/>
          <p:cNvSpPr txBox="1"/>
          <p:nvPr>
            <p:ph type="title"/>
          </p:nvPr>
        </p:nvSpPr>
        <p:spPr>
          <a:xfrm>
            <a:off x="342908" y="18353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Modélisation: Visualisation Finale du Clustering</a:t>
            </a:r>
            <a:endParaRPr b="1">
              <a:latin typeface="Montserrat"/>
              <a:ea typeface="Montserrat"/>
              <a:cs typeface="Montserrat"/>
              <a:sym typeface="Montserrat"/>
            </a:endParaRPr>
          </a:p>
        </p:txBody>
      </p:sp>
      <p:sp>
        <p:nvSpPr>
          <p:cNvPr id="325" name="Google Shape;325;p36"/>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326" name="Google Shape;326;p36"/>
          <p:cNvPicPr preferRelativeResize="0"/>
          <p:nvPr/>
        </p:nvPicPr>
        <p:blipFill>
          <a:blip r:embed="rId4">
            <a:alphaModFix/>
          </a:blip>
          <a:stretch>
            <a:fillRect/>
          </a:stretch>
        </p:blipFill>
        <p:spPr>
          <a:xfrm>
            <a:off x="586275" y="1527876"/>
            <a:ext cx="3552329" cy="275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descr="header_0" id="331" name="Google Shape;331;p37"/>
          <p:cNvSpPr/>
          <p:nvPr/>
        </p:nvSpPr>
        <p:spPr>
          <a:xfrm>
            <a:off x="342919" y="1181109"/>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Profil des Étoiles</a:t>
            </a:r>
            <a:endParaRPr b="1" sz="900">
              <a:solidFill>
                <a:schemeClr val="dk1"/>
              </a:solidFill>
              <a:latin typeface="Lato"/>
              <a:ea typeface="Lato"/>
              <a:cs typeface="Lato"/>
              <a:sym typeface="Lato"/>
            </a:endParaRPr>
          </a:p>
        </p:txBody>
      </p:sp>
      <p:sp>
        <p:nvSpPr>
          <p:cNvPr descr="header_1" id="332" name="Google Shape;332;p37"/>
          <p:cNvSpPr/>
          <p:nvPr/>
        </p:nvSpPr>
        <p:spPr>
          <a:xfrm>
            <a:off x="4643876" y="1181100"/>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Actions Recommandées</a:t>
            </a:r>
            <a:endParaRPr b="1" sz="900">
              <a:solidFill>
                <a:schemeClr val="dk1"/>
              </a:solidFill>
              <a:latin typeface="Lato"/>
              <a:ea typeface="Lato"/>
              <a:cs typeface="Lato"/>
              <a:sym typeface="Lato"/>
            </a:endParaRPr>
          </a:p>
        </p:txBody>
      </p:sp>
      <p:sp>
        <p:nvSpPr>
          <p:cNvPr descr="detail_0" id="333" name="Google Shape;333;p37"/>
          <p:cNvSpPr txBox="1"/>
          <p:nvPr/>
        </p:nvSpPr>
        <p:spPr>
          <a:xfrm>
            <a:off x="342890" y="4123468"/>
            <a:ext cx="4149000" cy="925800"/>
          </a:xfrm>
          <a:prstGeom prst="rect">
            <a:avLst/>
          </a:prstGeom>
          <a:noFill/>
          <a:ln>
            <a:noFill/>
          </a:ln>
        </p:spPr>
        <p:txBody>
          <a:bodyPr anchorCtr="0" anchor="t" bIns="34275" lIns="68575" spcFirstLastPara="1" rIns="68575" wrap="square" tIns="34275">
            <a:noAutofit/>
          </a:bodyPr>
          <a:lstStyle/>
          <a:p>
            <a:pPr indent="0" lvl="0" marL="0" rtl="0" algn="just">
              <a:lnSpc>
                <a:spcPct val="150000"/>
              </a:lnSpc>
              <a:spcBef>
                <a:spcPts val="0"/>
              </a:spcBef>
              <a:spcAft>
                <a:spcPts val="600"/>
              </a:spcAft>
              <a:buNone/>
            </a:pPr>
            <a:r>
              <a:rPr lang="fr" sz="900">
                <a:solidFill>
                  <a:schemeClr val="dk1"/>
                </a:solidFill>
                <a:latin typeface="Lato"/>
                <a:ea typeface="Lato"/>
                <a:cs typeface="Lato"/>
                <a:sym typeface="Lato"/>
              </a:rPr>
              <a:t>Ce segment regroupe les clients à revenu élevé et dépense importante, avec un fort pouvoir d'achat et une fidélité élevée.</a:t>
            </a:r>
            <a:endParaRPr sz="900">
              <a:solidFill>
                <a:schemeClr val="dk2"/>
              </a:solidFill>
              <a:latin typeface="Lato"/>
              <a:ea typeface="Lato"/>
              <a:cs typeface="Lato"/>
              <a:sym typeface="Lato"/>
            </a:endParaRPr>
          </a:p>
        </p:txBody>
      </p:sp>
      <p:sp>
        <p:nvSpPr>
          <p:cNvPr descr="detail_1" id="334" name="Google Shape;334;p37"/>
          <p:cNvSpPr txBox="1"/>
          <p:nvPr/>
        </p:nvSpPr>
        <p:spPr>
          <a:xfrm>
            <a:off x="4769775" y="4123475"/>
            <a:ext cx="3911400" cy="9258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600"/>
              </a:spcAft>
              <a:buNone/>
            </a:pPr>
            <a:r>
              <a:rPr lang="fr" sz="900">
                <a:solidFill>
                  <a:schemeClr val="dk2"/>
                </a:solidFill>
                <a:latin typeface="Lato"/>
                <a:ea typeface="Lato"/>
                <a:cs typeface="Lato"/>
                <a:sym typeface="Lato"/>
              </a:rPr>
              <a:t>Offrir un service de conciergerie privée personnalisé et un accès exclusif aux salons VIP pour renforcer leur fidélité et maximiser leur expérience client.</a:t>
            </a:r>
            <a:endParaRPr sz="900">
              <a:solidFill>
                <a:schemeClr val="dk2"/>
              </a:solidFill>
              <a:latin typeface="Lato"/>
              <a:ea typeface="Lato"/>
              <a:cs typeface="Lato"/>
              <a:sym typeface="Lato"/>
            </a:endParaRPr>
          </a:p>
        </p:txBody>
      </p:sp>
      <p:cxnSp>
        <p:nvCxnSpPr>
          <p:cNvPr id="335" name="Google Shape;335;p37"/>
          <p:cNvCxnSpPr/>
          <p:nvPr/>
        </p:nvCxnSpPr>
        <p:spPr>
          <a:xfrm>
            <a:off x="342919" y="1476084"/>
            <a:ext cx="4149000" cy="0"/>
          </a:xfrm>
          <a:prstGeom prst="straightConnector1">
            <a:avLst/>
          </a:prstGeom>
          <a:noFill/>
          <a:ln cap="flat" cmpd="sng" w="19050">
            <a:solidFill>
              <a:schemeClr val="accent1"/>
            </a:solidFill>
            <a:prstDash val="solid"/>
            <a:round/>
            <a:headEnd len="med" w="med" type="none"/>
            <a:tailEnd len="med" w="med" type="none"/>
          </a:ln>
        </p:spPr>
      </p:cxnSp>
      <p:cxnSp>
        <p:nvCxnSpPr>
          <p:cNvPr id="336" name="Google Shape;336;p37"/>
          <p:cNvCxnSpPr/>
          <p:nvPr/>
        </p:nvCxnSpPr>
        <p:spPr>
          <a:xfrm>
            <a:off x="4650969" y="1476084"/>
            <a:ext cx="4149000" cy="0"/>
          </a:xfrm>
          <a:prstGeom prst="straightConnector1">
            <a:avLst/>
          </a:prstGeom>
          <a:noFill/>
          <a:ln cap="flat" cmpd="sng" w="19050">
            <a:solidFill>
              <a:schemeClr val="accent1"/>
            </a:solidFill>
            <a:prstDash val="solid"/>
            <a:round/>
            <a:headEnd len="med" w="med" type="none"/>
            <a:tailEnd len="med" w="med" type="none"/>
          </a:ln>
        </p:spPr>
      </p:cxnSp>
      <p:sp>
        <p:nvSpPr>
          <p:cNvPr descr="takeaway" id="337" name="Google Shape;337;p37"/>
          <p:cNvSpPr txBox="1"/>
          <p:nvPr>
            <p:ph idx="2" type="subTitle"/>
          </p:nvPr>
        </p:nvSpPr>
        <p:spPr>
          <a:xfrm>
            <a:off x="342908" y="781812"/>
            <a:ext cx="8456100" cy="466500"/>
          </a:xfrm>
          <a:prstGeom prst="rect">
            <a:avLst/>
          </a:prstGeom>
        </p:spPr>
        <p:txBody>
          <a:bodyPr anchorCtr="0" anchor="t" bIns="34275" lIns="34275" spcFirstLastPara="1" rIns="34275" wrap="square" tIns="68575">
            <a:noAutofit/>
          </a:bodyPr>
          <a:lstStyle/>
          <a:p>
            <a:pPr indent="0" lvl="0" marL="0" rtl="0" algn="l">
              <a:spcBef>
                <a:spcPts val="0"/>
              </a:spcBef>
              <a:spcAft>
                <a:spcPts val="0"/>
              </a:spcAft>
              <a:buNone/>
            </a:pPr>
            <a:r>
              <a:rPr lang="fr">
                <a:latin typeface="Lato"/>
                <a:ea typeface="Lato"/>
                <a:cs typeface="Lato"/>
                <a:sym typeface="Lato"/>
              </a:rPr>
              <a:t>Les 'Élite à Haute Valeur' représentent les clients à fort revenu et forte dépense, essentiels pour le prestige et la croissance du Dubai Mall.</a:t>
            </a:r>
            <a:endParaRPr>
              <a:latin typeface="Lato"/>
              <a:ea typeface="Lato"/>
              <a:cs typeface="Lato"/>
              <a:sym typeface="Lato"/>
            </a:endParaRPr>
          </a:p>
        </p:txBody>
      </p:sp>
      <p:sp>
        <p:nvSpPr>
          <p:cNvPr descr="title" id="338" name="Google Shape;338;p37"/>
          <p:cNvSpPr txBox="1"/>
          <p:nvPr>
            <p:ph type="title"/>
          </p:nvPr>
        </p:nvSpPr>
        <p:spPr>
          <a:xfrm>
            <a:off x="342908" y="158373"/>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Taxonomie: Profil 1 “Élite à Haute Valeur”</a:t>
            </a:r>
            <a:endParaRPr b="1">
              <a:latin typeface="Montserrat"/>
              <a:ea typeface="Montserrat"/>
              <a:cs typeface="Montserrat"/>
              <a:sym typeface="Montserrat"/>
            </a:endParaRPr>
          </a:p>
        </p:txBody>
      </p:sp>
      <p:sp>
        <p:nvSpPr>
          <p:cNvPr id="339" name="Google Shape;339;p37"/>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340" name="Google Shape;340;p37"/>
          <p:cNvPicPr preferRelativeResize="0"/>
          <p:nvPr/>
        </p:nvPicPr>
        <p:blipFill>
          <a:blip r:embed="rId3">
            <a:alphaModFix/>
          </a:blip>
          <a:stretch>
            <a:fillRect/>
          </a:stretch>
        </p:blipFill>
        <p:spPr>
          <a:xfrm>
            <a:off x="1172950" y="1555238"/>
            <a:ext cx="2488960" cy="2488988"/>
          </a:xfrm>
          <a:prstGeom prst="rect">
            <a:avLst/>
          </a:prstGeom>
          <a:noFill/>
          <a:ln>
            <a:noFill/>
          </a:ln>
        </p:spPr>
      </p:pic>
      <p:pic>
        <p:nvPicPr>
          <p:cNvPr id="341" name="Google Shape;341;p37" title="Gemini_Generated_Image_5zmpm05zmpm05zmp.png"/>
          <p:cNvPicPr preferRelativeResize="0"/>
          <p:nvPr/>
        </p:nvPicPr>
        <p:blipFill>
          <a:blip r:embed="rId4">
            <a:alphaModFix/>
          </a:blip>
          <a:stretch>
            <a:fillRect/>
          </a:stretch>
        </p:blipFill>
        <p:spPr>
          <a:xfrm>
            <a:off x="5519226" y="1552239"/>
            <a:ext cx="2412511" cy="24125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descr="header_0" id="346" name="Google Shape;346;p38"/>
          <p:cNvSpPr/>
          <p:nvPr/>
        </p:nvSpPr>
        <p:spPr>
          <a:xfrm>
            <a:off x="342919" y="1181109"/>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rPr>
              <a:t>Profil des Prudents</a:t>
            </a:r>
            <a:endParaRPr b="1" sz="900">
              <a:solidFill>
                <a:schemeClr val="dk1"/>
              </a:solidFill>
            </a:endParaRPr>
          </a:p>
        </p:txBody>
      </p:sp>
      <p:sp>
        <p:nvSpPr>
          <p:cNvPr descr="header_1" id="347" name="Google Shape;347;p38"/>
          <p:cNvSpPr/>
          <p:nvPr/>
        </p:nvSpPr>
        <p:spPr>
          <a:xfrm>
            <a:off x="4643876" y="1181100"/>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rPr>
              <a:t>Actions Recommandées</a:t>
            </a:r>
            <a:endParaRPr b="1" sz="900">
              <a:solidFill>
                <a:schemeClr val="dk1"/>
              </a:solidFill>
            </a:endParaRPr>
          </a:p>
        </p:txBody>
      </p:sp>
      <p:sp>
        <p:nvSpPr>
          <p:cNvPr descr="detail_0" id="348" name="Google Shape;348;p38"/>
          <p:cNvSpPr txBox="1"/>
          <p:nvPr/>
        </p:nvSpPr>
        <p:spPr>
          <a:xfrm>
            <a:off x="342890" y="3951717"/>
            <a:ext cx="4149000" cy="925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600"/>
              </a:spcAft>
              <a:buNone/>
            </a:pPr>
            <a:r>
              <a:rPr lang="fr" sz="900">
                <a:solidFill>
                  <a:schemeClr val="dk1"/>
                </a:solidFill>
                <a:latin typeface="Lato"/>
                <a:ea typeface="Lato"/>
                <a:cs typeface="Lato"/>
                <a:sym typeface="Lato"/>
              </a:rPr>
              <a:t>Clients avec un revenu annuel élevé mais un score de dépense faible, indiquant une prudence dans leurs achats malgré leur capacité financière.</a:t>
            </a:r>
            <a:endParaRPr sz="900">
              <a:solidFill>
                <a:schemeClr val="dk2"/>
              </a:solidFill>
              <a:latin typeface="Lato"/>
              <a:ea typeface="Lato"/>
              <a:cs typeface="Lato"/>
              <a:sym typeface="Lato"/>
            </a:endParaRPr>
          </a:p>
        </p:txBody>
      </p:sp>
      <p:sp>
        <p:nvSpPr>
          <p:cNvPr descr="detail_1" id="349" name="Google Shape;349;p38"/>
          <p:cNvSpPr txBox="1"/>
          <p:nvPr/>
        </p:nvSpPr>
        <p:spPr>
          <a:xfrm>
            <a:off x="4650977" y="3951712"/>
            <a:ext cx="4149000" cy="925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600"/>
              </a:spcAft>
              <a:buNone/>
            </a:pPr>
            <a:r>
              <a:rPr lang="fr" sz="900">
                <a:solidFill>
                  <a:schemeClr val="dk2"/>
                </a:solidFill>
                <a:latin typeface="Lato"/>
                <a:ea typeface="Lato"/>
                <a:cs typeface="Lato"/>
                <a:sym typeface="Lato"/>
              </a:rPr>
              <a:t>Mener des enquêtes de satisfaction pour mieux comprendre leurs freins et proposer des offres exclusives dans le secteur du luxe pour stimuler leur intérêt.</a:t>
            </a:r>
            <a:endParaRPr sz="900">
              <a:solidFill>
                <a:schemeClr val="dk2"/>
              </a:solidFill>
              <a:latin typeface="Lato"/>
              <a:ea typeface="Lato"/>
              <a:cs typeface="Lato"/>
              <a:sym typeface="Lato"/>
            </a:endParaRPr>
          </a:p>
        </p:txBody>
      </p:sp>
      <p:cxnSp>
        <p:nvCxnSpPr>
          <p:cNvPr id="350" name="Google Shape;350;p38"/>
          <p:cNvCxnSpPr/>
          <p:nvPr/>
        </p:nvCxnSpPr>
        <p:spPr>
          <a:xfrm>
            <a:off x="342919" y="1476084"/>
            <a:ext cx="4149000" cy="0"/>
          </a:xfrm>
          <a:prstGeom prst="straightConnector1">
            <a:avLst/>
          </a:prstGeom>
          <a:noFill/>
          <a:ln cap="flat" cmpd="sng" w="19050">
            <a:solidFill>
              <a:schemeClr val="accent1"/>
            </a:solidFill>
            <a:prstDash val="solid"/>
            <a:round/>
            <a:headEnd len="med" w="med" type="none"/>
            <a:tailEnd len="med" w="med" type="none"/>
          </a:ln>
        </p:spPr>
      </p:cxnSp>
      <p:cxnSp>
        <p:nvCxnSpPr>
          <p:cNvPr id="351" name="Google Shape;351;p38"/>
          <p:cNvCxnSpPr/>
          <p:nvPr/>
        </p:nvCxnSpPr>
        <p:spPr>
          <a:xfrm>
            <a:off x="4650969" y="1476084"/>
            <a:ext cx="4149000" cy="0"/>
          </a:xfrm>
          <a:prstGeom prst="straightConnector1">
            <a:avLst/>
          </a:prstGeom>
          <a:noFill/>
          <a:ln cap="flat" cmpd="sng" w="19050">
            <a:solidFill>
              <a:schemeClr val="accent1"/>
            </a:solidFill>
            <a:prstDash val="solid"/>
            <a:round/>
            <a:headEnd len="med" w="med" type="none"/>
            <a:tailEnd len="med" w="med" type="none"/>
          </a:ln>
        </p:spPr>
      </p:cxnSp>
      <p:pic>
        <p:nvPicPr>
          <p:cNvPr id="352" name="Google Shape;352;p38"/>
          <p:cNvPicPr preferRelativeResize="0"/>
          <p:nvPr/>
        </p:nvPicPr>
        <p:blipFill rotWithShape="1">
          <a:blip r:embed="rId3">
            <a:alphaModFix/>
          </a:blip>
          <a:srcRect b="21713" l="0" r="0" t="21713"/>
          <a:stretch/>
        </p:blipFill>
        <p:spPr>
          <a:xfrm>
            <a:off x="402338" y="1573847"/>
            <a:ext cx="4030269" cy="2280095"/>
          </a:xfrm>
          <a:prstGeom prst="rect">
            <a:avLst/>
          </a:prstGeom>
          <a:noFill/>
          <a:ln>
            <a:noFill/>
          </a:ln>
        </p:spPr>
      </p:pic>
      <p:pic>
        <p:nvPicPr>
          <p:cNvPr id="353" name="Google Shape;353;p38"/>
          <p:cNvPicPr preferRelativeResize="0"/>
          <p:nvPr/>
        </p:nvPicPr>
        <p:blipFill rotWithShape="1">
          <a:blip r:embed="rId4">
            <a:alphaModFix/>
          </a:blip>
          <a:srcRect b="21713" l="0" r="0" t="21713"/>
          <a:stretch/>
        </p:blipFill>
        <p:spPr>
          <a:xfrm>
            <a:off x="4710391" y="1584103"/>
            <a:ext cx="4030269" cy="2280095"/>
          </a:xfrm>
          <a:prstGeom prst="rect">
            <a:avLst/>
          </a:prstGeom>
          <a:noFill/>
          <a:ln>
            <a:noFill/>
          </a:ln>
        </p:spPr>
      </p:pic>
      <p:sp>
        <p:nvSpPr>
          <p:cNvPr descr="takeaway" id="354" name="Google Shape;354;p38"/>
          <p:cNvSpPr txBox="1"/>
          <p:nvPr>
            <p:ph idx="2" type="subTitle"/>
          </p:nvPr>
        </p:nvSpPr>
        <p:spPr>
          <a:xfrm>
            <a:off x="342908" y="781812"/>
            <a:ext cx="8456100" cy="466500"/>
          </a:xfrm>
          <a:prstGeom prst="rect">
            <a:avLst/>
          </a:prstGeom>
        </p:spPr>
        <p:txBody>
          <a:bodyPr anchorCtr="0" anchor="ctr"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Les “Cible Premium sous-exploitée” représentent un segment à fort potentiel avec un revenu élevé mais une dépense faible, nécessitant des stratégies ciblées pour accroître leur engagement.</a:t>
            </a:r>
            <a:endParaRPr>
              <a:latin typeface="Lato"/>
              <a:ea typeface="Lato"/>
              <a:cs typeface="Lato"/>
              <a:sym typeface="Lato"/>
            </a:endParaRPr>
          </a:p>
        </p:txBody>
      </p:sp>
      <p:sp>
        <p:nvSpPr>
          <p:cNvPr descr="title" id="355" name="Google Shape;355;p38"/>
          <p:cNvSpPr txBox="1"/>
          <p:nvPr>
            <p:ph type="title"/>
          </p:nvPr>
        </p:nvSpPr>
        <p:spPr>
          <a:xfrm>
            <a:off x="342908" y="41148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Taxonomie: Profil 2 “Cible Premium sous-exploitée”</a:t>
            </a:r>
            <a:endParaRPr b="1">
              <a:latin typeface="Montserrat"/>
              <a:ea typeface="Montserrat"/>
              <a:cs typeface="Montserrat"/>
              <a:sym typeface="Montserrat"/>
            </a:endParaRPr>
          </a:p>
        </p:txBody>
      </p:sp>
      <p:sp>
        <p:nvSpPr>
          <p:cNvPr id="356" name="Google Shape;356;p38"/>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descr="title" id="361" name="Google Shape;361;p39"/>
          <p:cNvSpPr txBox="1"/>
          <p:nvPr>
            <p:ph type="title"/>
          </p:nvPr>
        </p:nvSpPr>
        <p:spPr>
          <a:xfrm>
            <a:off x="342908" y="41148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Taxonomie: Profil 3 “Acheteurs impulsifs”</a:t>
            </a:r>
            <a:endParaRPr b="1">
              <a:latin typeface="Montserrat"/>
              <a:ea typeface="Montserrat"/>
              <a:cs typeface="Montserrat"/>
              <a:sym typeface="Montserrat"/>
            </a:endParaRPr>
          </a:p>
        </p:txBody>
      </p:sp>
      <p:sp>
        <p:nvSpPr>
          <p:cNvPr id="362" name="Google Shape;362;p39"/>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363" name="Google Shape;363;p39"/>
          <p:cNvSpPr/>
          <p:nvPr/>
        </p:nvSpPr>
        <p:spPr>
          <a:xfrm>
            <a:off x="3689814" y="960133"/>
            <a:ext cx="2057400" cy="2685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rPr>
              <a:t>Profil des Impulsifs</a:t>
            </a:r>
            <a:endParaRPr b="1" sz="900">
              <a:solidFill>
                <a:schemeClr val="lt1"/>
              </a:solidFill>
            </a:endParaRPr>
          </a:p>
        </p:txBody>
      </p:sp>
      <p:sp>
        <p:nvSpPr>
          <p:cNvPr descr="header_1" id="364" name="Google Shape;364;p39"/>
          <p:cNvSpPr/>
          <p:nvPr/>
        </p:nvSpPr>
        <p:spPr>
          <a:xfrm>
            <a:off x="3689765" y="2631281"/>
            <a:ext cx="2057400" cy="2685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rPr>
              <a:t>Stratégies Marketing</a:t>
            </a:r>
            <a:endParaRPr b="1" sz="900">
              <a:solidFill>
                <a:schemeClr val="lt1"/>
              </a:solidFill>
            </a:endParaRPr>
          </a:p>
        </p:txBody>
      </p:sp>
      <p:sp>
        <p:nvSpPr>
          <p:cNvPr descr="detail_0" id="365" name="Google Shape;365;p39"/>
          <p:cNvSpPr txBox="1"/>
          <p:nvPr/>
        </p:nvSpPr>
        <p:spPr>
          <a:xfrm>
            <a:off x="3689822" y="1228686"/>
            <a:ext cx="5109300" cy="13422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50000"/>
              </a:lnSpc>
              <a:spcBef>
                <a:spcPts val="0"/>
              </a:spcBef>
              <a:spcAft>
                <a:spcPts val="600"/>
              </a:spcAft>
              <a:buNone/>
            </a:pPr>
            <a:r>
              <a:rPr lang="fr" sz="900">
                <a:solidFill>
                  <a:schemeClr val="dk1"/>
                </a:solidFill>
                <a:latin typeface="Lato"/>
                <a:ea typeface="Lato"/>
                <a:cs typeface="Lato"/>
                <a:sym typeface="Lato"/>
              </a:rPr>
              <a:t>Les Impulsifs dépensent beaucoup malgré un faible revenu, attirés par les tendances et l'image de marque. Ils sont souvent jeunes et actifs sur les réseaux sociaux.</a:t>
            </a:r>
            <a:endParaRPr sz="900">
              <a:solidFill>
                <a:schemeClr val="dk2"/>
              </a:solidFill>
              <a:latin typeface="Lato"/>
              <a:ea typeface="Lato"/>
              <a:cs typeface="Lato"/>
              <a:sym typeface="Lato"/>
            </a:endParaRPr>
          </a:p>
        </p:txBody>
      </p:sp>
      <p:sp>
        <p:nvSpPr>
          <p:cNvPr descr="detail_1" id="366" name="Google Shape;366;p39"/>
          <p:cNvSpPr txBox="1"/>
          <p:nvPr/>
        </p:nvSpPr>
        <p:spPr>
          <a:xfrm>
            <a:off x="3689759" y="2899842"/>
            <a:ext cx="5109300" cy="13422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50000"/>
              </a:lnSpc>
              <a:spcBef>
                <a:spcPts val="0"/>
              </a:spcBef>
              <a:spcAft>
                <a:spcPts val="600"/>
              </a:spcAft>
              <a:buNone/>
            </a:pPr>
            <a:r>
              <a:rPr lang="fr" sz="900">
                <a:solidFill>
                  <a:schemeClr val="dk2"/>
                </a:solidFill>
              </a:rPr>
              <a:t>Exploiter le marketing d'influence, la présence sur Instagram et autres réseaux sociaux, et créer des campagnes mettant en avant l'aspect « instagrameabilité » pour capter leur attention.</a:t>
            </a:r>
            <a:endParaRPr sz="900">
              <a:solidFill>
                <a:schemeClr val="dk2"/>
              </a:solidFill>
            </a:endParaRPr>
          </a:p>
        </p:txBody>
      </p:sp>
      <p:pic>
        <p:nvPicPr>
          <p:cNvPr id="367" name="Google Shape;367;p39"/>
          <p:cNvPicPr preferRelativeResize="0"/>
          <p:nvPr/>
        </p:nvPicPr>
        <p:blipFill rotWithShape="1">
          <a:blip r:embed="rId3">
            <a:alphaModFix/>
          </a:blip>
          <a:srcRect b="24245" l="0" r="0" t="24245"/>
          <a:stretch/>
        </p:blipFill>
        <p:spPr>
          <a:xfrm>
            <a:off x="342903" y="960125"/>
            <a:ext cx="3126994" cy="1610680"/>
          </a:xfrm>
          <a:prstGeom prst="rect">
            <a:avLst/>
          </a:prstGeom>
          <a:noFill/>
          <a:ln>
            <a:noFill/>
          </a:ln>
        </p:spPr>
      </p:pic>
      <p:pic>
        <p:nvPicPr>
          <p:cNvPr id="368" name="Google Shape;368;p39"/>
          <p:cNvPicPr preferRelativeResize="0"/>
          <p:nvPr/>
        </p:nvPicPr>
        <p:blipFill rotWithShape="1">
          <a:blip r:embed="rId4">
            <a:alphaModFix/>
          </a:blip>
          <a:srcRect b="24245" l="0" r="0" t="24245"/>
          <a:stretch/>
        </p:blipFill>
        <p:spPr>
          <a:xfrm>
            <a:off x="342838" y="2631288"/>
            <a:ext cx="3126989" cy="1610680"/>
          </a:xfrm>
          <a:prstGeom prst="rect">
            <a:avLst/>
          </a:prstGeom>
          <a:noFill/>
          <a:ln>
            <a:noFill/>
          </a:ln>
        </p:spPr>
      </p:pic>
      <p:sp>
        <p:nvSpPr>
          <p:cNvPr descr="takeaway" id="369" name="Google Shape;369;p39"/>
          <p:cNvSpPr txBox="1"/>
          <p:nvPr>
            <p:ph idx="2" type="subTitle"/>
          </p:nvPr>
        </p:nvSpPr>
        <p:spPr>
          <a:xfrm>
            <a:off x="342900" y="4302450"/>
            <a:ext cx="8456100" cy="4578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fr">
                <a:solidFill>
                  <a:schemeClr val="lt1"/>
                </a:solidFill>
                <a:latin typeface="Lato"/>
                <a:ea typeface="Lato"/>
                <a:cs typeface="Lato"/>
                <a:sym typeface="Lato"/>
              </a:rPr>
              <a:t>Les Impulsifs ont un revenu faible mais un fort pouvoir de dépense, sensibles aux tendances et à l'image, ce qui en fait une cible idéale pour le marketing d'influence et les réseaux sociaux.</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descr="title" id="374" name="Google Shape;374;p40"/>
          <p:cNvSpPr txBox="1"/>
          <p:nvPr>
            <p:ph type="title"/>
          </p:nvPr>
        </p:nvSpPr>
        <p:spPr>
          <a:xfrm>
            <a:off x="342908" y="41148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Taxonomie: Profil 4 “Consommateurs Pragmatiques”</a:t>
            </a:r>
            <a:endParaRPr b="1">
              <a:latin typeface="Montserrat"/>
              <a:ea typeface="Montserrat"/>
              <a:cs typeface="Montserrat"/>
              <a:sym typeface="Montserrat"/>
            </a:endParaRPr>
          </a:p>
        </p:txBody>
      </p:sp>
      <p:sp>
        <p:nvSpPr>
          <p:cNvPr id="375" name="Google Shape;375;p40"/>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376" name="Google Shape;376;p40"/>
          <p:cNvSpPr/>
          <p:nvPr/>
        </p:nvSpPr>
        <p:spPr>
          <a:xfrm>
            <a:off x="3689825" y="960125"/>
            <a:ext cx="2458800" cy="2685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rPr>
              <a:t>Profil des Consommateurs Pragmatiques</a:t>
            </a:r>
            <a:endParaRPr b="1" sz="900">
              <a:solidFill>
                <a:schemeClr val="lt1"/>
              </a:solidFill>
            </a:endParaRPr>
          </a:p>
        </p:txBody>
      </p:sp>
      <p:sp>
        <p:nvSpPr>
          <p:cNvPr descr="header_1" id="377" name="Google Shape;377;p40"/>
          <p:cNvSpPr/>
          <p:nvPr/>
        </p:nvSpPr>
        <p:spPr>
          <a:xfrm>
            <a:off x="3689765" y="2631281"/>
            <a:ext cx="2057400" cy="2685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rPr>
              <a:t>Actions Marketing Ciblées</a:t>
            </a:r>
            <a:endParaRPr b="1" sz="900">
              <a:solidFill>
                <a:schemeClr val="lt1"/>
              </a:solidFill>
            </a:endParaRPr>
          </a:p>
        </p:txBody>
      </p:sp>
      <p:sp>
        <p:nvSpPr>
          <p:cNvPr descr="detail_0" id="378" name="Google Shape;378;p40"/>
          <p:cNvSpPr txBox="1"/>
          <p:nvPr/>
        </p:nvSpPr>
        <p:spPr>
          <a:xfrm>
            <a:off x="3689822" y="1228686"/>
            <a:ext cx="5109300" cy="13422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50000"/>
              </a:lnSpc>
              <a:spcBef>
                <a:spcPts val="0"/>
              </a:spcBef>
              <a:spcAft>
                <a:spcPts val="600"/>
              </a:spcAft>
              <a:buNone/>
            </a:pPr>
            <a:r>
              <a:rPr lang="fr" sz="900">
                <a:solidFill>
                  <a:schemeClr val="dk1"/>
                </a:solidFill>
                <a:latin typeface="Lato"/>
                <a:ea typeface="Lato"/>
                <a:cs typeface="Lato"/>
                <a:sym typeface="Lato"/>
              </a:rPr>
              <a:t>Clients à faible revenu et faible dépense, souvent opportunistes cherchant les meilleures affaires et promotions.</a:t>
            </a:r>
            <a:endParaRPr sz="900">
              <a:solidFill>
                <a:schemeClr val="dk2"/>
              </a:solidFill>
              <a:latin typeface="Lato"/>
              <a:ea typeface="Lato"/>
              <a:cs typeface="Lato"/>
              <a:sym typeface="Lato"/>
            </a:endParaRPr>
          </a:p>
        </p:txBody>
      </p:sp>
      <p:sp>
        <p:nvSpPr>
          <p:cNvPr descr="detail_1" id="379" name="Google Shape;379;p40"/>
          <p:cNvSpPr txBox="1"/>
          <p:nvPr/>
        </p:nvSpPr>
        <p:spPr>
          <a:xfrm>
            <a:off x="3689759" y="2899842"/>
            <a:ext cx="5109300" cy="13422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50000"/>
              </a:lnSpc>
              <a:spcBef>
                <a:spcPts val="0"/>
              </a:spcBef>
              <a:spcAft>
                <a:spcPts val="600"/>
              </a:spcAft>
              <a:buNone/>
            </a:pPr>
            <a:r>
              <a:rPr lang="fr" sz="900">
                <a:solidFill>
                  <a:schemeClr val="dk2"/>
                </a:solidFill>
                <a:latin typeface="Lato"/>
                <a:ea typeface="Lato"/>
                <a:cs typeface="Lato"/>
                <a:sym typeface="Lato"/>
              </a:rPr>
              <a:t>Proposer des ventes flash et des opérations de déstockage pour attirer ces clients sensibles aux prix et augmenter leur fréquence d'achat.</a:t>
            </a:r>
            <a:endParaRPr sz="900">
              <a:solidFill>
                <a:schemeClr val="dk2"/>
              </a:solidFill>
              <a:latin typeface="Lato"/>
              <a:ea typeface="Lato"/>
              <a:cs typeface="Lato"/>
              <a:sym typeface="Lato"/>
            </a:endParaRPr>
          </a:p>
        </p:txBody>
      </p:sp>
      <p:pic>
        <p:nvPicPr>
          <p:cNvPr id="380" name="Google Shape;380;p40"/>
          <p:cNvPicPr preferRelativeResize="0"/>
          <p:nvPr/>
        </p:nvPicPr>
        <p:blipFill rotWithShape="1">
          <a:blip r:embed="rId3">
            <a:alphaModFix/>
          </a:blip>
          <a:srcRect b="24245" l="0" r="0" t="24245"/>
          <a:stretch/>
        </p:blipFill>
        <p:spPr>
          <a:xfrm>
            <a:off x="342903" y="960125"/>
            <a:ext cx="3126994" cy="1610680"/>
          </a:xfrm>
          <a:prstGeom prst="rect">
            <a:avLst/>
          </a:prstGeom>
          <a:noFill/>
          <a:ln>
            <a:noFill/>
          </a:ln>
        </p:spPr>
      </p:pic>
      <p:pic>
        <p:nvPicPr>
          <p:cNvPr id="381" name="Google Shape;381;p40"/>
          <p:cNvPicPr preferRelativeResize="0"/>
          <p:nvPr/>
        </p:nvPicPr>
        <p:blipFill rotWithShape="1">
          <a:blip r:embed="rId4">
            <a:alphaModFix/>
          </a:blip>
          <a:srcRect b="24245" l="0" r="0" t="24245"/>
          <a:stretch/>
        </p:blipFill>
        <p:spPr>
          <a:xfrm>
            <a:off x="342838" y="2631288"/>
            <a:ext cx="3126989" cy="1610680"/>
          </a:xfrm>
          <a:prstGeom prst="rect">
            <a:avLst/>
          </a:prstGeom>
          <a:noFill/>
          <a:ln>
            <a:noFill/>
          </a:ln>
        </p:spPr>
      </p:pic>
      <p:sp>
        <p:nvSpPr>
          <p:cNvPr descr="takeaway" id="382" name="Google Shape;382;p40"/>
          <p:cNvSpPr txBox="1"/>
          <p:nvPr>
            <p:ph idx="2" type="subTitle"/>
          </p:nvPr>
        </p:nvSpPr>
        <p:spPr>
          <a:xfrm>
            <a:off x="342900" y="4302450"/>
            <a:ext cx="8456100" cy="4578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fr">
                <a:solidFill>
                  <a:schemeClr val="lt1"/>
                </a:solidFill>
              </a:rPr>
              <a:t>Les "Consommateurs Pragmatiques" représentent une clientèle à faible revenu et faible dépense, ciblée par des actions promotionnelles spécifiques comme les ventes flash et le déstockage pour maximiser leur engagement.</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descr="title" id="387" name="Google Shape;387;p41"/>
          <p:cNvSpPr txBox="1"/>
          <p:nvPr>
            <p:ph type="title"/>
          </p:nvPr>
        </p:nvSpPr>
        <p:spPr>
          <a:xfrm>
            <a:off x="342908" y="266847"/>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Modélisation: Limites du Modèle</a:t>
            </a:r>
            <a:endParaRPr b="1">
              <a:latin typeface="Montserrat"/>
              <a:ea typeface="Montserrat"/>
              <a:cs typeface="Montserrat"/>
              <a:sym typeface="Montserrat"/>
            </a:endParaRPr>
          </a:p>
        </p:txBody>
      </p:sp>
      <p:sp>
        <p:nvSpPr>
          <p:cNvPr id="388" name="Google Shape;388;p41"/>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389" name="Google Shape;389;p41"/>
          <p:cNvSpPr/>
          <p:nvPr/>
        </p:nvSpPr>
        <p:spPr>
          <a:xfrm>
            <a:off x="343688" y="1504187"/>
            <a:ext cx="1152300" cy="10287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fr" sz="900">
                <a:solidFill>
                  <a:schemeClr val="dk1"/>
                </a:solidFill>
                <a:latin typeface="Lato"/>
                <a:ea typeface="Lato"/>
                <a:cs typeface="Lato"/>
                <a:sym typeface="Lato"/>
              </a:rPr>
              <a:t>Hypothèses du K-Means</a:t>
            </a:r>
            <a:endParaRPr b="1" sz="900">
              <a:solidFill>
                <a:schemeClr val="dk1"/>
              </a:solidFill>
              <a:latin typeface="Lato"/>
              <a:ea typeface="Lato"/>
              <a:cs typeface="Lato"/>
              <a:sym typeface="Lato"/>
            </a:endParaRPr>
          </a:p>
        </p:txBody>
      </p:sp>
      <p:sp>
        <p:nvSpPr>
          <p:cNvPr descr="header_1" id="390" name="Google Shape;390;p41"/>
          <p:cNvSpPr/>
          <p:nvPr/>
        </p:nvSpPr>
        <p:spPr>
          <a:xfrm>
            <a:off x="343701" y="2584295"/>
            <a:ext cx="1152300" cy="10287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fr" sz="900">
                <a:solidFill>
                  <a:schemeClr val="dk1"/>
                </a:solidFill>
                <a:latin typeface="Lato"/>
                <a:ea typeface="Lato"/>
                <a:cs typeface="Lato"/>
                <a:sym typeface="Lato"/>
              </a:rPr>
              <a:t>Limites liées aux Données</a:t>
            </a:r>
            <a:endParaRPr b="1" sz="900">
              <a:solidFill>
                <a:schemeClr val="dk1"/>
              </a:solidFill>
              <a:latin typeface="Lato"/>
              <a:ea typeface="Lato"/>
              <a:cs typeface="Lato"/>
              <a:sym typeface="Lato"/>
            </a:endParaRPr>
          </a:p>
        </p:txBody>
      </p:sp>
      <p:cxnSp>
        <p:nvCxnSpPr>
          <p:cNvPr id="391" name="Google Shape;391;p41"/>
          <p:cNvCxnSpPr/>
          <p:nvPr/>
        </p:nvCxnSpPr>
        <p:spPr>
          <a:xfrm>
            <a:off x="346705" y="2558591"/>
            <a:ext cx="8450100" cy="0"/>
          </a:xfrm>
          <a:prstGeom prst="straightConnector1">
            <a:avLst/>
          </a:prstGeom>
          <a:noFill/>
          <a:ln cap="flat" cmpd="sng" w="9525">
            <a:solidFill>
              <a:srgbClr val="D9D9D9"/>
            </a:solidFill>
            <a:prstDash val="solid"/>
            <a:round/>
            <a:headEnd len="med" w="med" type="none"/>
            <a:tailEnd len="med" w="med" type="none"/>
          </a:ln>
        </p:spPr>
      </p:cxnSp>
      <p:sp>
        <p:nvSpPr>
          <p:cNvPr descr="takeaway" id="392" name="Google Shape;392;p41"/>
          <p:cNvSpPr txBox="1"/>
          <p:nvPr>
            <p:ph idx="2" type="subTitle"/>
          </p:nvPr>
        </p:nvSpPr>
        <p:spPr>
          <a:xfrm>
            <a:off x="342908" y="953271"/>
            <a:ext cx="8456100" cy="4665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50000"/>
              </a:lnSpc>
              <a:spcBef>
                <a:spcPts val="0"/>
              </a:spcBef>
              <a:spcAft>
                <a:spcPts val="0"/>
              </a:spcAft>
              <a:buNone/>
            </a:pPr>
            <a:r>
              <a:rPr b="1" lang="fr">
                <a:solidFill>
                  <a:schemeClr val="lt1"/>
                </a:solidFill>
                <a:latin typeface="Lato"/>
                <a:ea typeface="Lato"/>
                <a:cs typeface="Lato"/>
                <a:sym typeface="Lato"/>
              </a:rPr>
              <a:t>Le modèle K-Means présente des contraintes liées à l'hypothèse de clusters uniformes en taille et densité, ce qui peut biaiser les résultats. De plus, l'absence de prise en compte de la dimension temporelle limite la compréhension dynamique des comportements clients.</a:t>
            </a:r>
            <a:endParaRPr b="1">
              <a:solidFill>
                <a:schemeClr val="lt1"/>
              </a:solidFill>
              <a:latin typeface="Lato"/>
              <a:ea typeface="Lato"/>
              <a:cs typeface="Lato"/>
              <a:sym typeface="Lato"/>
            </a:endParaRPr>
          </a:p>
        </p:txBody>
      </p:sp>
      <p:sp>
        <p:nvSpPr>
          <p:cNvPr descr="header_1" id="393" name="Google Shape;393;p41"/>
          <p:cNvSpPr/>
          <p:nvPr/>
        </p:nvSpPr>
        <p:spPr>
          <a:xfrm>
            <a:off x="343233" y="3664404"/>
            <a:ext cx="1152300" cy="10287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fr" sz="900">
                <a:solidFill>
                  <a:schemeClr val="dk1"/>
                </a:solidFill>
                <a:latin typeface="Lato"/>
                <a:ea typeface="Lato"/>
                <a:cs typeface="Lato"/>
                <a:sym typeface="Lato"/>
              </a:rPr>
              <a:t>Limites liées aux Données</a:t>
            </a:r>
            <a:endParaRPr b="1" sz="900">
              <a:solidFill>
                <a:schemeClr val="dk1"/>
              </a:solidFill>
              <a:latin typeface="Lato"/>
              <a:ea typeface="Lato"/>
              <a:cs typeface="Lato"/>
              <a:sym typeface="Lato"/>
            </a:endParaRPr>
          </a:p>
        </p:txBody>
      </p:sp>
      <p:cxnSp>
        <p:nvCxnSpPr>
          <p:cNvPr id="394" name="Google Shape;394;p41"/>
          <p:cNvCxnSpPr/>
          <p:nvPr/>
        </p:nvCxnSpPr>
        <p:spPr>
          <a:xfrm>
            <a:off x="346237" y="3638700"/>
            <a:ext cx="8450100" cy="0"/>
          </a:xfrm>
          <a:prstGeom prst="straightConnector1">
            <a:avLst/>
          </a:prstGeom>
          <a:noFill/>
          <a:ln cap="flat" cmpd="sng" w="9525">
            <a:solidFill>
              <a:srgbClr val="D9D9D9"/>
            </a:solidFill>
            <a:prstDash val="solid"/>
            <a:round/>
            <a:headEnd len="med" w="med" type="none"/>
            <a:tailEnd len="med" w="med" type="none"/>
          </a:ln>
        </p:spPr>
      </p:cxnSp>
      <p:sp>
        <p:nvSpPr>
          <p:cNvPr descr="detail_0" id="395" name="Google Shape;395;p41"/>
          <p:cNvSpPr txBox="1"/>
          <p:nvPr/>
        </p:nvSpPr>
        <p:spPr>
          <a:xfrm>
            <a:off x="1495949" y="1504183"/>
            <a:ext cx="7304700" cy="1028700"/>
          </a:xfrm>
          <a:prstGeom prst="rect">
            <a:avLst/>
          </a:prstGeom>
          <a:noFill/>
          <a:ln>
            <a:noFill/>
          </a:ln>
        </p:spPr>
        <p:txBody>
          <a:bodyPr anchorCtr="0" anchor="ctr" bIns="0" lIns="36575" spcFirstLastPara="1" rIns="36575" wrap="square" tIns="34275">
            <a:noAutofit/>
          </a:bodyPr>
          <a:lstStyle/>
          <a:p>
            <a:pPr indent="-120650" lvl="0" marL="1016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Suppose que tous les clusters ont une forme sphérique et une taille similaire.</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Peut mal fonctionner avec des clusters de densités variées ou formes irrégulières.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Sensibilité aux outliers qui peuvent déformer les centroïdes.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200"/>
              </a:spcAft>
              <a:buClr>
                <a:schemeClr val="dk1"/>
              </a:buClr>
              <a:buSzPts val="900"/>
              <a:buFont typeface="Lato"/>
              <a:buChar char="•"/>
            </a:pPr>
            <a:r>
              <a:rPr lang="fr" sz="900">
                <a:solidFill>
                  <a:schemeClr val="dk1"/>
                </a:solidFill>
                <a:latin typeface="Lato"/>
                <a:ea typeface="Lato"/>
                <a:cs typeface="Lato"/>
                <a:sym typeface="Lato"/>
              </a:rPr>
              <a:t>Impact direct sur la qualité du clustering et la segmentation finale.</a:t>
            </a:r>
            <a:endParaRPr sz="900">
              <a:solidFill>
                <a:schemeClr val="dk1"/>
              </a:solidFill>
              <a:latin typeface="Lato"/>
              <a:ea typeface="Lato"/>
              <a:cs typeface="Lato"/>
              <a:sym typeface="Lato"/>
            </a:endParaRPr>
          </a:p>
        </p:txBody>
      </p:sp>
      <p:sp>
        <p:nvSpPr>
          <p:cNvPr descr="detail_1" id="396" name="Google Shape;396;p41"/>
          <p:cNvSpPr txBox="1"/>
          <p:nvPr/>
        </p:nvSpPr>
        <p:spPr>
          <a:xfrm>
            <a:off x="1495931" y="2584296"/>
            <a:ext cx="7304700" cy="1028700"/>
          </a:xfrm>
          <a:prstGeom prst="rect">
            <a:avLst/>
          </a:prstGeom>
          <a:noFill/>
          <a:ln>
            <a:noFill/>
          </a:ln>
        </p:spPr>
        <p:txBody>
          <a:bodyPr anchorCtr="0" anchor="ctr" bIns="0" lIns="36575" spcFirstLastPara="1" rIns="36575" wrap="square" tIns="34275">
            <a:noAutofit/>
          </a:bodyPr>
          <a:lstStyle/>
          <a:p>
            <a:pPr indent="-120650" lvl="0" marL="1016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Les données sont statiques, sans intégration de la variable temps.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Manque les dimensions Récence, Fréquence, Montant (RFM) cruciales pour une segmentation comportementale.</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Ce manque limite la capacité à détecter l'évolution des comportements clients.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200"/>
              </a:spcAft>
              <a:buClr>
                <a:schemeClr val="dk1"/>
              </a:buClr>
              <a:buSzPts val="900"/>
              <a:buFont typeface="Lato"/>
              <a:buChar char="•"/>
            </a:pPr>
            <a:r>
              <a:rPr lang="fr" sz="900">
                <a:solidFill>
                  <a:schemeClr val="dk1"/>
                </a:solidFill>
                <a:latin typeface="Lato"/>
                <a:ea typeface="Lato"/>
                <a:cs typeface="Lato"/>
                <a:sym typeface="Lato"/>
              </a:rPr>
              <a:t>Risque de segmentations obsolètes si les habitudes changent rapidement.</a:t>
            </a:r>
            <a:endParaRPr sz="900">
              <a:solidFill>
                <a:schemeClr val="dk1"/>
              </a:solidFill>
              <a:latin typeface="Lato"/>
              <a:ea typeface="Lato"/>
              <a:cs typeface="Lato"/>
              <a:sym typeface="Lato"/>
            </a:endParaRPr>
          </a:p>
        </p:txBody>
      </p:sp>
      <p:sp>
        <p:nvSpPr>
          <p:cNvPr descr="detail_2" id="397" name="Google Shape;397;p41"/>
          <p:cNvSpPr txBox="1"/>
          <p:nvPr/>
        </p:nvSpPr>
        <p:spPr>
          <a:xfrm>
            <a:off x="1495462" y="3664406"/>
            <a:ext cx="7304700" cy="1028700"/>
          </a:xfrm>
          <a:prstGeom prst="rect">
            <a:avLst/>
          </a:prstGeom>
          <a:noFill/>
          <a:ln>
            <a:noFill/>
          </a:ln>
        </p:spPr>
        <p:txBody>
          <a:bodyPr anchorCtr="0" anchor="t" bIns="0" lIns="36575" spcFirstLastPara="1" rIns="36575" wrap="square" tIns="34275">
            <a:noAutofit/>
          </a:bodyPr>
          <a:lstStyle/>
          <a:p>
            <a:pPr indent="-120650" lvl="0" marL="101600" rtl="0" algn="l">
              <a:spcBef>
                <a:spcPts val="0"/>
              </a:spcBef>
              <a:spcAft>
                <a:spcPts val="0"/>
              </a:spcAft>
              <a:buClr>
                <a:schemeClr val="dk1"/>
              </a:buClr>
              <a:buSzPts val="900"/>
              <a:buChar char="•"/>
            </a:pPr>
            <a:r>
              <a:rPr lang="fr" sz="900">
                <a:solidFill>
                  <a:schemeClr val="dk1"/>
                </a:solidFill>
              </a:rPr>
              <a:t>Les clusters peuvent ne pas refléter fidèlement la diversité réelle des clients.</a:t>
            </a:r>
            <a:endParaRPr sz="900">
              <a:solidFill>
                <a:schemeClr val="dk1"/>
              </a:solidFill>
            </a:endParaRPr>
          </a:p>
          <a:p>
            <a:pPr indent="-120650" lvl="0" marL="101600" rtl="0" algn="l">
              <a:spcBef>
                <a:spcPts val="200"/>
              </a:spcBef>
              <a:spcAft>
                <a:spcPts val="0"/>
              </a:spcAft>
              <a:buClr>
                <a:schemeClr val="dk1"/>
              </a:buClr>
              <a:buSzPts val="900"/>
              <a:buChar char="•"/>
            </a:pPr>
            <a:r>
              <a:rPr lang="fr" sz="900">
                <a:solidFill>
                  <a:schemeClr val="dk1"/>
                </a:solidFill>
              </a:rPr>
              <a:t>Nécessité d'explorer des algorithmes plus flexibles comme DBSCAN ou GMM.</a:t>
            </a:r>
            <a:endParaRPr sz="900">
              <a:solidFill>
                <a:schemeClr val="dk1"/>
              </a:solidFill>
            </a:endParaRPr>
          </a:p>
          <a:p>
            <a:pPr indent="-120650" lvl="0" marL="101600" rtl="0" algn="l">
              <a:spcBef>
                <a:spcPts val="200"/>
              </a:spcBef>
              <a:spcAft>
                <a:spcPts val="0"/>
              </a:spcAft>
              <a:buClr>
                <a:schemeClr val="dk1"/>
              </a:buClr>
              <a:buSzPts val="900"/>
              <a:buChar char="•"/>
            </a:pPr>
            <a:r>
              <a:rPr lang="fr" sz="900">
                <a:solidFill>
                  <a:schemeClr val="dk1"/>
                </a:solidFill>
              </a:rPr>
              <a:t>Intégrer la dimension temporelle via des séries temporelles ou clustering dynamique.</a:t>
            </a:r>
            <a:endParaRPr sz="900">
              <a:solidFill>
                <a:schemeClr val="dk1"/>
              </a:solidFill>
            </a:endParaRPr>
          </a:p>
          <a:p>
            <a:pPr indent="-120650" lvl="0" marL="101600" rtl="0" algn="l">
              <a:spcBef>
                <a:spcPts val="200"/>
              </a:spcBef>
              <a:spcAft>
                <a:spcPts val="200"/>
              </a:spcAft>
              <a:buClr>
                <a:schemeClr val="dk1"/>
              </a:buClr>
              <a:buSzPts val="900"/>
              <a:buChar char="•"/>
            </a:pPr>
            <a:r>
              <a:rPr lang="fr" sz="900">
                <a:solidFill>
                  <a:schemeClr val="dk1"/>
                </a:solidFill>
              </a:rPr>
              <a:t>Utilisation future de données enrichies pour améliorer la robustesse et la pertinence.</a:t>
            </a:r>
            <a:endParaRPr sz="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4" title="Gemini_Generated_Image_o6tv2ho6tv2ho6tv.png"/>
          <p:cNvPicPr preferRelativeResize="0"/>
          <p:nvPr/>
        </p:nvPicPr>
        <p:blipFill rotWithShape="1">
          <a:blip r:embed="rId3">
            <a:alphaModFix amt="30000"/>
          </a:blip>
          <a:srcRect b="4669" l="1476" r="51362" t="56798"/>
          <a:stretch/>
        </p:blipFill>
        <p:spPr>
          <a:xfrm>
            <a:off x="4955925" y="1252025"/>
            <a:ext cx="4016051" cy="3281149"/>
          </a:xfrm>
          <a:prstGeom prst="rect">
            <a:avLst/>
          </a:prstGeom>
          <a:noFill/>
          <a:ln>
            <a:noFill/>
          </a:ln>
        </p:spPr>
      </p:pic>
      <p:sp>
        <p:nvSpPr>
          <p:cNvPr id="113" name="Google Shape;113;p24"/>
          <p:cNvSpPr/>
          <p:nvPr/>
        </p:nvSpPr>
        <p:spPr>
          <a:xfrm>
            <a:off x="0" y="0"/>
            <a:ext cx="9144000" cy="9639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114" name="Google Shape;114;p24"/>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title" id="115" name="Google Shape;115;p24"/>
          <p:cNvSpPr txBox="1"/>
          <p:nvPr>
            <p:ph type="title"/>
          </p:nvPr>
        </p:nvSpPr>
        <p:spPr>
          <a:xfrm>
            <a:off x="342900" y="1"/>
            <a:ext cx="8456100" cy="963900"/>
          </a:xfrm>
          <a:prstGeom prst="rect">
            <a:avLst/>
          </a:prstGeom>
        </p:spPr>
        <p:txBody>
          <a:bodyPr anchorCtr="0" anchor="ctr" bIns="0" lIns="34275" spcFirstLastPara="1" rIns="34275" wrap="square" tIns="34275">
            <a:noAutofit/>
          </a:bodyPr>
          <a:lstStyle/>
          <a:p>
            <a:pPr indent="0" lvl="0" marL="0" marR="0" rtl="0" algn="l">
              <a:lnSpc>
                <a:spcPct val="100000"/>
              </a:lnSpc>
              <a:spcBef>
                <a:spcPts val="0"/>
              </a:spcBef>
              <a:spcAft>
                <a:spcPts val="0"/>
              </a:spcAft>
              <a:buNone/>
            </a:pPr>
            <a:r>
              <a:rPr b="1" lang="fr">
                <a:solidFill>
                  <a:schemeClr val="lt1"/>
                </a:solidFill>
                <a:latin typeface="Montserrat"/>
                <a:ea typeface="Montserrat"/>
                <a:cs typeface="Montserrat"/>
                <a:sym typeface="Montserrat"/>
              </a:rPr>
              <a:t>Agenda</a:t>
            </a:r>
            <a:endParaRPr>
              <a:solidFill>
                <a:schemeClr val="lt1"/>
              </a:solidFill>
              <a:latin typeface="Playfair Display Black"/>
              <a:ea typeface="Playfair Display Black"/>
              <a:cs typeface="Playfair Display Black"/>
              <a:sym typeface="Playfair Display Black"/>
            </a:endParaRPr>
          </a:p>
        </p:txBody>
      </p:sp>
      <p:grpSp>
        <p:nvGrpSpPr>
          <p:cNvPr id="116" name="Google Shape;116;p24"/>
          <p:cNvGrpSpPr/>
          <p:nvPr/>
        </p:nvGrpSpPr>
        <p:grpSpPr>
          <a:xfrm>
            <a:off x="641928" y="3144362"/>
            <a:ext cx="3601876" cy="446296"/>
            <a:chOff x="1593000" y="2322568"/>
            <a:chExt cx="2939827" cy="643356"/>
          </a:xfrm>
        </p:grpSpPr>
        <p:sp>
          <p:nvSpPr>
            <p:cNvPr id="117" name="Google Shape;117;p24"/>
            <p:cNvSpPr/>
            <p:nvPr/>
          </p:nvSpPr>
          <p:spPr>
            <a:xfrm flipH="1">
              <a:off x="2283025" y="2322575"/>
              <a:ext cx="18444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4"/>
            <p:cNvSpPr/>
            <p:nvPr/>
          </p:nvSpPr>
          <p:spPr>
            <a:xfrm rot="-5400000">
              <a:off x="3501574" y="1934671"/>
              <a:ext cx="643356" cy="1419149"/>
            </a:xfrm>
            <a:prstGeom prst="flowChartOffpageConnector">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grpSp>
      <p:grpSp>
        <p:nvGrpSpPr>
          <p:cNvPr id="121" name="Google Shape;121;p24"/>
          <p:cNvGrpSpPr/>
          <p:nvPr/>
        </p:nvGrpSpPr>
        <p:grpSpPr>
          <a:xfrm>
            <a:off x="641928" y="2669451"/>
            <a:ext cx="3601876" cy="446296"/>
            <a:chOff x="1593000" y="2322568"/>
            <a:chExt cx="2939827" cy="643356"/>
          </a:xfrm>
        </p:grpSpPr>
        <p:sp>
          <p:nvSpPr>
            <p:cNvPr id="122" name="Google Shape;122;p24"/>
            <p:cNvSpPr/>
            <p:nvPr/>
          </p:nvSpPr>
          <p:spPr>
            <a:xfrm flipH="1">
              <a:off x="2283025" y="2322575"/>
              <a:ext cx="18444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rot="-5400000">
              <a:off x="3501574" y="1934671"/>
              <a:ext cx="643356" cy="1419149"/>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grpSp>
      <p:grpSp>
        <p:nvGrpSpPr>
          <p:cNvPr id="126" name="Google Shape;126;p24"/>
          <p:cNvGrpSpPr/>
          <p:nvPr/>
        </p:nvGrpSpPr>
        <p:grpSpPr>
          <a:xfrm>
            <a:off x="641928" y="2194522"/>
            <a:ext cx="3601876" cy="446296"/>
            <a:chOff x="1593000" y="2322568"/>
            <a:chExt cx="2939827" cy="643356"/>
          </a:xfrm>
        </p:grpSpPr>
        <p:sp>
          <p:nvSpPr>
            <p:cNvPr id="127" name="Google Shape;127;p24"/>
            <p:cNvSpPr/>
            <p:nvPr/>
          </p:nvSpPr>
          <p:spPr>
            <a:xfrm flipH="1">
              <a:off x="2283025" y="2322575"/>
              <a:ext cx="18444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rot="-5400000">
              <a:off x="3501574" y="1934671"/>
              <a:ext cx="643356" cy="1419149"/>
            </a:xfrm>
            <a:prstGeom prst="flowChartOffpageConnector">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grpSp>
      <p:grpSp>
        <p:nvGrpSpPr>
          <p:cNvPr id="131" name="Google Shape;131;p24"/>
          <p:cNvGrpSpPr/>
          <p:nvPr/>
        </p:nvGrpSpPr>
        <p:grpSpPr>
          <a:xfrm>
            <a:off x="641928" y="1719617"/>
            <a:ext cx="3601876" cy="446296"/>
            <a:chOff x="1593000" y="2322568"/>
            <a:chExt cx="2939827" cy="643356"/>
          </a:xfrm>
        </p:grpSpPr>
        <p:sp>
          <p:nvSpPr>
            <p:cNvPr id="132" name="Google Shape;132;p24"/>
            <p:cNvSpPr/>
            <p:nvPr/>
          </p:nvSpPr>
          <p:spPr>
            <a:xfrm flipH="1">
              <a:off x="2283025" y="2322575"/>
              <a:ext cx="18444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p:nvPr/>
          </p:nvSpPr>
          <p:spPr>
            <a:xfrm rot="-5400000">
              <a:off x="3501574" y="1934671"/>
              <a:ext cx="643356" cy="1419149"/>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136" name="Google Shape;136;p24"/>
          <p:cNvGrpSpPr/>
          <p:nvPr/>
        </p:nvGrpSpPr>
        <p:grpSpPr>
          <a:xfrm>
            <a:off x="641928" y="1244700"/>
            <a:ext cx="3601876" cy="446296"/>
            <a:chOff x="1593000" y="2322568"/>
            <a:chExt cx="2939827" cy="643356"/>
          </a:xfrm>
        </p:grpSpPr>
        <p:sp>
          <p:nvSpPr>
            <p:cNvPr id="137" name="Google Shape;137;p24"/>
            <p:cNvSpPr/>
            <p:nvPr/>
          </p:nvSpPr>
          <p:spPr>
            <a:xfrm flipH="1">
              <a:off x="2283025" y="2322575"/>
              <a:ext cx="18444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rot="-5400000">
              <a:off x="3501574" y="1934671"/>
              <a:ext cx="643356" cy="1419149"/>
            </a:xfrm>
            <a:prstGeom prst="flowChartOffpageConnector">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rgbClr val="FFFFFF"/>
                  </a:solidFill>
                  <a:latin typeface="Roboto Medium"/>
                  <a:ea typeface="Roboto Medium"/>
                  <a:cs typeface="Roboto Medium"/>
                  <a:sym typeface="Roboto Medium"/>
                </a:rPr>
                <a:t>Introduction</a:t>
              </a:r>
              <a:endParaRPr sz="1000">
                <a:solidFill>
                  <a:srgbClr val="FFFFFF"/>
                </a:solidFill>
                <a:latin typeface="Roboto Medium"/>
                <a:ea typeface="Roboto Medium"/>
                <a:cs typeface="Roboto Medium"/>
                <a:sym typeface="Roboto Medium"/>
              </a:endParaRPr>
            </a:p>
          </p:txBody>
        </p:sp>
        <p:sp>
          <p:nvSpPr>
            <p:cNvPr id="140" name="Google Shape;140;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142" name="Google Shape;142;p24"/>
          <p:cNvSpPr/>
          <p:nvPr/>
        </p:nvSpPr>
        <p:spPr>
          <a:xfrm>
            <a:off x="1560390" y="2248161"/>
            <a:ext cx="2377800" cy="34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rgbClr val="FFFFFF"/>
                </a:solidFill>
                <a:latin typeface="Roboto Medium"/>
                <a:ea typeface="Roboto Medium"/>
                <a:cs typeface="Roboto Medium"/>
                <a:sym typeface="Roboto Medium"/>
              </a:rPr>
              <a:t>Analyse Exploratoire</a:t>
            </a:r>
            <a:endParaRPr sz="1000">
              <a:solidFill>
                <a:srgbClr val="FFFFFF"/>
              </a:solidFill>
              <a:latin typeface="Roboto"/>
              <a:ea typeface="Roboto"/>
              <a:cs typeface="Roboto"/>
              <a:sym typeface="Roboto"/>
            </a:endParaRPr>
          </a:p>
        </p:txBody>
      </p:sp>
      <p:sp>
        <p:nvSpPr>
          <p:cNvPr id="143" name="Google Shape;143;p24"/>
          <p:cNvSpPr/>
          <p:nvPr/>
        </p:nvSpPr>
        <p:spPr>
          <a:xfrm>
            <a:off x="1560390" y="3198001"/>
            <a:ext cx="2377800" cy="34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rgbClr val="FFFFFF"/>
                </a:solidFill>
                <a:latin typeface="Roboto Medium"/>
                <a:ea typeface="Roboto Medium"/>
                <a:cs typeface="Roboto Medium"/>
                <a:sym typeface="Roboto Medium"/>
              </a:rPr>
              <a:t>Taxonomie des Clients</a:t>
            </a:r>
            <a:endParaRPr sz="1000">
              <a:solidFill>
                <a:srgbClr val="FFFFFF"/>
              </a:solidFill>
              <a:latin typeface="Roboto Medium"/>
              <a:ea typeface="Roboto Medium"/>
              <a:cs typeface="Roboto Medium"/>
              <a:sym typeface="Roboto Medium"/>
            </a:endParaRPr>
          </a:p>
        </p:txBody>
      </p:sp>
      <p:grpSp>
        <p:nvGrpSpPr>
          <p:cNvPr id="144" name="Google Shape;144;p24"/>
          <p:cNvGrpSpPr/>
          <p:nvPr/>
        </p:nvGrpSpPr>
        <p:grpSpPr>
          <a:xfrm>
            <a:off x="641934" y="4098876"/>
            <a:ext cx="3601876" cy="446296"/>
            <a:chOff x="1593000" y="2322568"/>
            <a:chExt cx="2939827" cy="643356"/>
          </a:xfrm>
        </p:grpSpPr>
        <p:sp>
          <p:nvSpPr>
            <p:cNvPr id="145" name="Google Shape;145;p24"/>
            <p:cNvSpPr/>
            <p:nvPr/>
          </p:nvSpPr>
          <p:spPr>
            <a:xfrm flipH="1">
              <a:off x="2283025" y="2322575"/>
              <a:ext cx="1844400" cy="64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rot="-5400000">
              <a:off x="3501574" y="1934671"/>
              <a:ext cx="643356" cy="1419149"/>
            </a:xfrm>
            <a:prstGeom prst="flowChartOffpageConnector">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07</a:t>
              </a:r>
              <a:endParaRPr sz="2600">
                <a:solidFill>
                  <a:srgbClr val="FFFFFF"/>
                </a:solidFill>
                <a:latin typeface="Roboto Thin"/>
                <a:ea typeface="Roboto Thin"/>
                <a:cs typeface="Roboto Thin"/>
                <a:sym typeface="Roboto Thin"/>
              </a:endParaRPr>
            </a:p>
          </p:txBody>
        </p:sp>
      </p:grpSp>
      <p:grpSp>
        <p:nvGrpSpPr>
          <p:cNvPr id="149" name="Google Shape;149;p24"/>
          <p:cNvGrpSpPr/>
          <p:nvPr/>
        </p:nvGrpSpPr>
        <p:grpSpPr>
          <a:xfrm>
            <a:off x="641934" y="3623965"/>
            <a:ext cx="3601876" cy="446296"/>
            <a:chOff x="1593000" y="2322568"/>
            <a:chExt cx="2939827" cy="643356"/>
          </a:xfrm>
        </p:grpSpPr>
        <p:sp>
          <p:nvSpPr>
            <p:cNvPr id="150" name="Google Shape;150;p24"/>
            <p:cNvSpPr/>
            <p:nvPr/>
          </p:nvSpPr>
          <p:spPr>
            <a:xfrm flipH="1">
              <a:off x="2283025" y="2322575"/>
              <a:ext cx="18444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rot="-5400000">
              <a:off x="3501574" y="1934671"/>
              <a:ext cx="643356" cy="1419149"/>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grpSp>
      <p:sp>
        <p:nvSpPr>
          <p:cNvPr id="154" name="Google Shape;154;p24"/>
          <p:cNvSpPr/>
          <p:nvPr/>
        </p:nvSpPr>
        <p:spPr>
          <a:xfrm>
            <a:off x="1560396" y="4152515"/>
            <a:ext cx="2377800" cy="34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rgbClr val="FFFFFF"/>
                </a:solidFill>
                <a:latin typeface="Roboto Medium"/>
                <a:ea typeface="Roboto Medium"/>
                <a:cs typeface="Roboto Medium"/>
                <a:sym typeface="Roboto Medium"/>
              </a:rPr>
              <a:t>Perspectives &amp; Conclusion</a:t>
            </a:r>
            <a:endParaRPr sz="1000">
              <a:solidFill>
                <a:srgbClr val="FFFFFF"/>
              </a:solidFill>
              <a:latin typeface="Roboto Medium"/>
              <a:ea typeface="Roboto Medium"/>
              <a:cs typeface="Roboto Medium"/>
              <a:sym typeface="Roboto Medium"/>
            </a:endParaRPr>
          </a:p>
        </p:txBody>
      </p:sp>
      <p:sp>
        <p:nvSpPr>
          <p:cNvPr id="155" name="Google Shape;155;p24"/>
          <p:cNvSpPr/>
          <p:nvPr/>
        </p:nvSpPr>
        <p:spPr>
          <a:xfrm>
            <a:off x="1560390" y="1773291"/>
            <a:ext cx="2377800" cy="3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chemeClr val="dk1"/>
                </a:solidFill>
                <a:latin typeface="Roboto Medium"/>
                <a:ea typeface="Roboto Medium"/>
                <a:cs typeface="Roboto Medium"/>
                <a:sym typeface="Roboto Medium"/>
              </a:rPr>
              <a:t>Description du Dataset</a:t>
            </a:r>
            <a:endParaRPr sz="1000">
              <a:solidFill>
                <a:schemeClr val="dk1"/>
              </a:solidFill>
              <a:latin typeface="Roboto Medium"/>
              <a:ea typeface="Roboto Medium"/>
              <a:cs typeface="Roboto Medium"/>
              <a:sym typeface="Roboto Medium"/>
            </a:endParaRPr>
          </a:p>
        </p:txBody>
      </p:sp>
      <p:sp>
        <p:nvSpPr>
          <p:cNvPr id="156" name="Google Shape;156;p24"/>
          <p:cNvSpPr/>
          <p:nvPr/>
        </p:nvSpPr>
        <p:spPr>
          <a:xfrm>
            <a:off x="1560390" y="2723126"/>
            <a:ext cx="2377800" cy="3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chemeClr val="dk1"/>
                </a:solidFill>
                <a:latin typeface="Roboto Medium"/>
                <a:ea typeface="Roboto Medium"/>
                <a:cs typeface="Roboto Medium"/>
                <a:sym typeface="Roboto Medium"/>
              </a:rPr>
              <a:t>Modélisation</a:t>
            </a:r>
            <a:endParaRPr sz="1000">
              <a:solidFill>
                <a:schemeClr val="dk1"/>
              </a:solidFill>
              <a:latin typeface="Roboto"/>
              <a:ea typeface="Roboto"/>
              <a:cs typeface="Roboto"/>
              <a:sym typeface="Roboto"/>
            </a:endParaRPr>
          </a:p>
        </p:txBody>
      </p:sp>
      <p:sp>
        <p:nvSpPr>
          <p:cNvPr id="157" name="Google Shape;157;p24"/>
          <p:cNvSpPr/>
          <p:nvPr/>
        </p:nvSpPr>
        <p:spPr>
          <a:xfrm>
            <a:off x="1560396" y="3677639"/>
            <a:ext cx="2377800" cy="3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00">
                <a:solidFill>
                  <a:schemeClr val="dk1"/>
                </a:solidFill>
                <a:latin typeface="Roboto Medium"/>
                <a:ea typeface="Roboto Medium"/>
                <a:cs typeface="Roboto Medium"/>
                <a:sym typeface="Roboto Medium"/>
              </a:rPr>
              <a:t>Déploiement</a:t>
            </a:r>
            <a:endParaRPr sz="1000">
              <a:solidFill>
                <a:schemeClr val="dk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descr="title" id="402" name="Google Shape;402;p42"/>
          <p:cNvSpPr txBox="1"/>
          <p:nvPr>
            <p:ph type="title"/>
          </p:nvPr>
        </p:nvSpPr>
        <p:spPr>
          <a:xfrm>
            <a:off x="342908" y="266847"/>
            <a:ext cx="8456100" cy="370500"/>
          </a:xfrm>
          <a:prstGeom prst="rect">
            <a:avLst/>
          </a:prstGeom>
        </p:spPr>
        <p:txBody>
          <a:bodyPr anchorCtr="0" anchor="ctr" bIns="0" lIns="34275" spcFirstLastPara="1" rIns="34275" wrap="square" tIns="34275">
            <a:noAutofit/>
          </a:bodyPr>
          <a:lstStyle/>
          <a:p>
            <a:pPr indent="0" lvl="0" marL="0" rtl="0" algn="ctr">
              <a:spcBef>
                <a:spcPts val="0"/>
              </a:spcBef>
              <a:spcAft>
                <a:spcPts val="0"/>
              </a:spcAft>
              <a:buNone/>
            </a:pPr>
            <a:r>
              <a:rPr b="1" lang="fr">
                <a:latin typeface="Montserrat"/>
                <a:ea typeface="Montserrat"/>
                <a:cs typeface="Montserrat"/>
                <a:sym typeface="Montserrat"/>
              </a:rPr>
              <a:t>API (Application Programmable Interface)</a:t>
            </a:r>
            <a:endParaRPr b="1">
              <a:latin typeface="Montserrat"/>
              <a:ea typeface="Montserrat"/>
              <a:cs typeface="Montserrat"/>
              <a:sym typeface="Montserrat"/>
            </a:endParaRPr>
          </a:p>
        </p:txBody>
      </p:sp>
      <p:sp>
        <p:nvSpPr>
          <p:cNvPr id="403" name="Google Shape;403;p42"/>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takeaway" id="404" name="Google Shape;404;p42"/>
          <p:cNvSpPr txBox="1"/>
          <p:nvPr>
            <p:ph idx="2" type="subTitle"/>
          </p:nvPr>
        </p:nvSpPr>
        <p:spPr>
          <a:xfrm>
            <a:off x="3086106" y="800751"/>
            <a:ext cx="2772900" cy="5400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fr" sz="1300">
                <a:solidFill>
                  <a:schemeClr val="lt1"/>
                </a:solidFill>
                <a:latin typeface="Lato"/>
                <a:ea typeface="Lato"/>
                <a:cs typeface="Lato"/>
                <a:sym typeface="Lato"/>
              </a:rPr>
              <a:t>Architecture</a:t>
            </a:r>
            <a:endParaRPr b="1" sz="1400">
              <a:solidFill>
                <a:schemeClr val="lt1"/>
              </a:solidFill>
              <a:latin typeface="Lato"/>
              <a:ea typeface="Lato"/>
              <a:cs typeface="Lato"/>
              <a:sym typeface="Lato"/>
            </a:endParaRPr>
          </a:p>
        </p:txBody>
      </p:sp>
      <p:pic>
        <p:nvPicPr>
          <p:cNvPr id="405" name="Google Shape;405;p42"/>
          <p:cNvPicPr preferRelativeResize="0"/>
          <p:nvPr/>
        </p:nvPicPr>
        <p:blipFill>
          <a:blip r:embed="rId3">
            <a:alphaModFix/>
          </a:blip>
          <a:stretch>
            <a:fillRect/>
          </a:stretch>
        </p:blipFill>
        <p:spPr>
          <a:xfrm>
            <a:off x="1353625" y="1504150"/>
            <a:ext cx="6436774" cy="3243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descr="title" id="410" name="Google Shape;410;p43"/>
          <p:cNvSpPr txBox="1"/>
          <p:nvPr>
            <p:ph type="title"/>
          </p:nvPr>
        </p:nvSpPr>
        <p:spPr>
          <a:xfrm>
            <a:off x="342908" y="266847"/>
            <a:ext cx="8456100" cy="370500"/>
          </a:xfrm>
          <a:prstGeom prst="rect">
            <a:avLst/>
          </a:prstGeom>
        </p:spPr>
        <p:txBody>
          <a:bodyPr anchorCtr="0" anchor="ctr" bIns="0" lIns="34275" spcFirstLastPara="1" rIns="34275" wrap="square" tIns="34275">
            <a:noAutofit/>
          </a:bodyPr>
          <a:lstStyle/>
          <a:p>
            <a:pPr indent="0" lvl="0" marL="0" rtl="0" algn="ctr">
              <a:spcBef>
                <a:spcPts val="0"/>
              </a:spcBef>
              <a:spcAft>
                <a:spcPts val="0"/>
              </a:spcAft>
              <a:buNone/>
            </a:pPr>
            <a:r>
              <a:rPr b="1" lang="fr">
                <a:latin typeface="Montserrat"/>
                <a:ea typeface="Montserrat"/>
                <a:cs typeface="Montserrat"/>
                <a:sym typeface="Montserrat"/>
              </a:rPr>
              <a:t>API (Application Programmable Interface)</a:t>
            </a:r>
            <a:endParaRPr b="1">
              <a:latin typeface="Montserrat"/>
              <a:ea typeface="Montserrat"/>
              <a:cs typeface="Montserrat"/>
              <a:sym typeface="Montserrat"/>
            </a:endParaRPr>
          </a:p>
        </p:txBody>
      </p:sp>
      <p:sp>
        <p:nvSpPr>
          <p:cNvPr id="411" name="Google Shape;411;p43"/>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takeaway" id="412" name="Google Shape;412;p43"/>
          <p:cNvSpPr txBox="1"/>
          <p:nvPr>
            <p:ph idx="2" type="subTitle"/>
          </p:nvPr>
        </p:nvSpPr>
        <p:spPr>
          <a:xfrm>
            <a:off x="3086106" y="800751"/>
            <a:ext cx="2772900" cy="5400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fr" sz="1300">
                <a:solidFill>
                  <a:schemeClr val="lt1"/>
                </a:solidFill>
                <a:latin typeface="Lato"/>
                <a:ea typeface="Lato"/>
                <a:cs typeface="Lato"/>
                <a:sym typeface="Lato"/>
              </a:rPr>
              <a:t>Comment</a:t>
            </a:r>
            <a:r>
              <a:rPr b="1" lang="fr" sz="1300">
                <a:solidFill>
                  <a:schemeClr val="lt1"/>
                </a:solidFill>
                <a:latin typeface="Lato"/>
                <a:ea typeface="Lato"/>
                <a:cs typeface="Lato"/>
                <a:sym typeface="Lato"/>
              </a:rPr>
              <a:t> Interroger notre API</a:t>
            </a:r>
            <a:endParaRPr b="1" sz="1400">
              <a:solidFill>
                <a:schemeClr val="lt1"/>
              </a:solidFill>
              <a:latin typeface="Lato"/>
              <a:ea typeface="Lato"/>
              <a:cs typeface="Lato"/>
              <a:sym typeface="Lato"/>
            </a:endParaRPr>
          </a:p>
        </p:txBody>
      </p:sp>
      <p:pic>
        <p:nvPicPr>
          <p:cNvPr id="413" name="Google Shape;413;p43"/>
          <p:cNvPicPr preferRelativeResize="0"/>
          <p:nvPr/>
        </p:nvPicPr>
        <p:blipFill>
          <a:blip r:embed="rId3">
            <a:alphaModFix/>
          </a:blip>
          <a:stretch>
            <a:fillRect/>
          </a:stretch>
        </p:blipFill>
        <p:spPr>
          <a:xfrm>
            <a:off x="1236638" y="1493151"/>
            <a:ext cx="6471832" cy="32579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descr="title" id="418" name="Google Shape;418;p44"/>
          <p:cNvSpPr txBox="1"/>
          <p:nvPr>
            <p:ph type="title"/>
          </p:nvPr>
        </p:nvSpPr>
        <p:spPr>
          <a:xfrm>
            <a:off x="342908" y="140294"/>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Déploiement</a:t>
            </a:r>
            <a:endParaRPr b="1">
              <a:latin typeface="Montserrat"/>
              <a:ea typeface="Montserrat"/>
              <a:cs typeface="Montserrat"/>
              <a:sym typeface="Montserrat"/>
            </a:endParaRPr>
          </a:p>
        </p:txBody>
      </p:sp>
      <p:sp>
        <p:nvSpPr>
          <p:cNvPr descr="takeaway" id="419" name="Google Shape;419;p44"/>
          <p:cNvSpPr txBox="1"/>
          <p:nvPr>
            <p:ph idx="2" type="subTitle"/>
          </p:nvPr>
        </p:nvSpPr>
        <p:spPr>
          <a:xfrm>
            <a:off x="342900" y="576025"/>
            <a:ext cx="8456100" cy="672300"/>
          </a:xfrm>
          <a:prstGeom prst="rect">
            <a:avLst/>
          </a:prstGeom>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Pour assurer le succès opérationnel de la segmentation avancée nous avons développé une API qui permet de faire la segmentation client. Cette API accessible via  l’url  </a:t>
            </a:r>
            <a:r>
              <a:rPr i="1" lang="fr">
                <a:solidFill>
                  <a:schemeClr val="dk1"/>
                </a:solidFill>
                <a:latin typeface="Lato"/>
                <a:ea typeface="Lato"/>
                <a:cs typeface="Lato"/>
                <a:sym typeface="Lato"/>
              </a:rPr>
              <a:t>(</a:t>
            </a:r>
            <a:r>
              <a:rPr i="1" lang="fr" u="sng">
                <a:solidFill>
                  <a:schemeClr val="dk1"/>
                </a:solidFill>
                <a:latin typeface="Lato"/>
                <a:ea typeface="Lato"/>
                <a:cs typeface="Lato"/>
                <a:sym typeface="Lato"/>
                <a:hlinkClick r:id="rId3">
                  <a:extLst>
                    <a:ext uri="{A12FA001-AC4F-418D-AE19-62706E023703}">
                      <ahyp:hlinkClr val="tx"/>
                    </a:ext>
                  </a:extLst>
                </a:hlinkClick>
              </a:rPr>
              <a:t>https://dubai-mall-ai.onrender.com/</a:t>
            </a:r>
            <a:r>
              <a:rPr i="1" lang="fr">
                <a:solidFill>
                  <a:schemeClr val="dk1"/>
                </a:solidFill>
                <a:latin typeface="Lato"/>
                <a:ea typeface="Lato"/>
                <a:cs typeface="Lato"/>
                <a:sym typeface="Lato"/>
              </a:rPr>
              <a:t>)</a:t>
            </a:r>
            <a:r>
              <a:rPr lang="fr">
                <a:latin typeface="Lato"/>
                <a:ea typeface="Lato"/>
                <a:cs typeface="Lato"/>
                <a:sym typeface="Lato"/>
              </a:rPr>
              <a:t>:</a:t>
            </a:r>
            <a:endParaRPr>
              <a:latin typeface="Lato"/>
              <a:ea typeface="Lato"/>
              <a:cs typeface="Lato"/>
              <a:sym typeface="Lato"/>
            </a:endParaRPr>
          </a:p>
          <a:p>
            <a:pPr indent="-285750" lvl="0" marL="457200" rtl="0" algn="l">
              <a:lnSpc>
                <a:spcPct val="115000"/>
              </a:lnSpc>
              <a:spcBef>
                <a:spcPts val="0"/>
              </a:spcBef>
              <a:spcAft>
                <a:spcPts val="0"/>
              </a:spcAft>
              <a:buSzPts val="900"/>
              <a:buFont typeface="Lato"/>
              <a:buChar char="➔"/>
            </a:pPr>
            <a:r>
              <a:rPr lang="fr">
                <a:latin typeface="Lato"/>
                <a:ea typeface="Lato"/>
                <a:cs typeface="Lato"/>
                <a:sym typeface="Lato"/>
              </a:rPr>
              <a:t>permet de charger un fichier de données au format CSV</a:t>
            </a:r>
            <a:endParaRPr>
              <a:latin typeface="Lato"/>
              <a:ea typeface="Lato"/>
              <a:cs typeface="Lato"/>
              <a:sym typeface="Lato"/>
            </a:endParaRPr>
          </a:p>
          <a:p>
            <a:pPr indent="-285750" lvl="0" marL="457200" rtl="0" algn="l">
              <a:lnSpc>
                <a:spcPct val="115000"/>
              </a:lnSpc>
              <a:spcBef>
                <a:spcPts val="0"/>
              </a:spcBef>
              <a:spcAft>
                <a:spcPts val="0"/>
              </a:spcAft>
              <a:buSzPts val="900"/>
              <a:buFont typeface="Lato"/>
              <a:buChar char="➔"/>
            </a:pPr>
            <a:r>
              <a:rPr lang="fr">
                <a:latin typeface="Lato"/>
                <a:ea typeface="Lato"/>
                <a:cs typeface="Lato"/>
                <a:sym typeface="Lato"/>
              </a:rPr>
              <a:t>à partir du fichier chargé fait la sergmentation client</a:t>
            </a:r>
            <a:endParaRPr>
              <a:latin typeface="Lato"/>
              <a:ea typeface="Lato"/>
              <a:cs typeface="Lato"/>
              <a:sym typeface="Lato"/>
            </a:endParaRPr>
          </a:p>
          <a:p>
            <a:pPr indent="-285750" lvl="0" marL="457200" rtl="0" algn="l">
              <a:lnSpc>
                <a:spcPct val="115000"/>
              </a:lnSpc>
              <a:spcBef>
                <a:spcPts val="0"/>
              </a:spcBef>
              <a:spcAft>
                <a:spcPts val="0"/>
              </a:spcAft>
              <a:buSzPts val="900"/>
              <a:buFont typeface="Lato"/>
              <a:buChar char="➔"/>
            </a:pPr>
            <a:r>
              <a:rPr lang="fr">
                <a:latin typeface="Lato"/>
                <a:ea typeface="Lato"/>
                <a:cs typeface="Lato"/>
                <a:sym typeface="Lato"/>
              </a:rPr>
              <a:t>affiche les informations du modèle et la distribution des segments</a:t>
            </a:r>
            <a:endParaRPr>
              <a:latin typeface="Lato"/>
              <a:ea typeface="Lato"/>
              <a:cs typeface="Lato"/>
              <a:sym typeface="Lato"/>
            </a:endParaRPr>
          </a:p>
          <a:p>
            <a:pPr indent="-285750" lvl="0" marL="457200" rtl="0" algn="l">
              <a:lnSpc>
                <a:spcPct val="115000"/>
              </a:lnSpc>
              <a:spcBef>
                <a:spcPts val="0"/>
              </a:spcBef>
              <a:spcAft>
                <a:spcPts val="0"/>
              </a:spcAft>
              <a:buSzPts val="900"/>
              <a:buFont typeface="Lato"/>
              <a:buChar char="➔"/>
            </a:pPr>
            <a:r>
              <a:rPr lang="fr">
                <a:latin typeface="Lato"/>
                <a:ea typeface="Lato"/>
                <a:cs typeface="Lato"/>
                <a:sym typeface="Lato"/>
              </a:rPr>
              <a:t>affiche un résumé sur les clusters et les profiles des clusters</a:t>
            </a:r>
            <a:endParaRPr>
              <a:latin typeface="Lato"/>
              <a:ea typeface="Lato"/>
              <a:cs typeface="Lato"/>
              <a:sym typeface="Lato"/>
            </a:endParaRPr>
          </a:p>
          <a:p>
            <a:pPr indent="-285750" lvl="0" marL="457200" rtl="0" algn="l">
              <a:lnSpc>
                <a:spcPct val="115000"/>
              </a:lnSpc>
              <a:spcBef>
                <a:spcPts val="0"/>
              </a:spcBef>
              <a:spcAft>
                <a:spcPts val="0"/>
              </a:spcAft>
              <a:buSzPts val="900"/>
              <a:buFont typeface="Lato"/>
              <a:buChar char="➔"/>
            </a:pPr>
            <a:r>
              <a:rPr lang="fr">
                <a:latin typeface="Lato"/>
                <a:ea typeface="Lato"/>
                <a:cs typeface="Lato"/>
                <a:sym typeface="Lato"/>
              </a:rPr>
              <a:t>permet d</a:t>
            </a:r>
            <a:r>
              <a:rPr lang="fr">
                <a:solidFill>
                  <a:schemeClr val="dk1"/>
                </a:solidFill>
                <a:latin typeface="Lato"/>
                <a:ea typeface="Lato"/>
                <a:cs typeface="Lato"/>
                <a:sym typeface="Lato"/>
              </a:rPr>
              <a:t>’inférer le profil probable d’un client </a:t>
            </a:r>
            <a:r>
              <a:rPr lang="fr">
                <a:latin typeface="Lato"/>
                <a:ea typeface="Lato"/>
                <a:cs typeface="Lato"/>
                <a:sym typeface="Lato"/>
              </a:rPr>
              <a:t>à</a:t>
            </a:r>
            <a:r>
              <a:rPr lang="fr">
                <a:latin typeface="Lato"/>
                <a:ea typeface="Lato"/>
                <a:cs typeface="Lato"/>
                <a:sym typeface="Lato"/>
              </a:rPr>
              <a:t> partir des valeurs simulées des variables âge, revenu annuel et indice de consommation.</a:t>
            </a:r>
            <a:endParaRPr>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lang="fr">
                <a:latin typeface="Lato"/>
                <a:ea typeface="Lato"/>
                <a:cs typeface="Lato"/>
                <a:sym typeface="Lato"/>
              </a:rPr>
              <a:t>Quelques captures de la présentation visuelle à partir de notre API:</a:t>
            </a:r>
            <a:endParaRPr>
              <a:latin typeface="Lato"/>
              <a:ea typeface="Lato"/>
              <a:cs typeface="Lato"/>
              <a:sym typeface="Lato"/>
            </a:endParaRPr>
          </a:p>
        </p:txBody>
      </p:sp>
      <p:sp>
        <p:nvSpPr>
          <p:cNvPr id="420" name="Google Shape;420;p44"/>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421" name="Google Shape;421;p44"/>
          <p:cNvPicPr preferRelativeResize="0"/>
          <p:nvPr/>
        </p:nvPicPr>
        <p:blipFill rotWithShape="1">
          <a:blip r:embed="rId4">
            <a:alphaModFix/>
          </a:blip>
          <a:srcRect b="5194" l="1403" r="3773" t="8657"/>
          <a:stretch/>
        </p:blipFill>
        <p:spPr>
          <a:xfrm>
            <a:off x="272975" y="2169236"/>
            <a:ext cx="8670624" cy="25530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5"/>
          <p:cNvPicPr preferRelativeResize="0"/>
          <p:nvPr/>
        </p:nvPicPr>
        <p:blipFill rotWithShape="1">
          <a:blip r:embed="rId3">
            <a:alphaModFix/>
          </a:blip>
          <a:srcRect b="2740" l="1729" r="15509" t="10273"/>
          <a:stretch/>
        </p:blipFill>
        <p:spPr>
          <a:xfrm>
            <a:off x="1104641" y="383246"/>
            <a:ext cx="6906224" cy="4474575"/>
          </a:xfrm>
          <a:prstGeom prst="rect">
            <a:avLst/>
          </a:prstGeom>
          <a:noFill/>
          <a:ln>
            <a:noFill/>
          </a:ln>
        </p:spPr>
      </p:pic>
      <p:sp>
        <p:nvSpPr>
          <p:cNvPr descr="title" id="427" name="Google Shape;427;p45"/>
          <p:cNvSpPr txBox="1"/>
          <p:nvPr>
            <p:ph type="title"/>
          </p:nvPr>
        </p:nvSpPr>
        <p:spPr>
          <a:xfrm>
            <a:off x="333869" y="40859"/>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Déploiement (suite)</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descr="title" id="432" name="Google Shape;432;p46"/>
          <p:cNvSpPr txBox="1"/>
          <p:nvPr>
            <p:ph type="title"/>
          </p:nvPr>
        </p:nvSpPr>
        <p:spPr>
          <a:xfrm>
            <a:off x="342908" y="22165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Conclusion</a:t>
            </a:r>
            <a:endParaRPr b="1">
              <a:latin typeface="Montserrat"/>
              <a:ea typeface="Montserrat"/>
              <a:cs typeface="Montserrat"/>
              <a:sym typeface="Montserrat"/>
            </a:endParaRPr>
          </a:p>
        </p:txBody>
      </p:sp>
      <p:sp>
        <p:nvSpPr>
          <p:cNvPr id="433" name="Google Shape;433;p46"/>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 id="434" name="Google Shape;434;p46"/>
          <p:cNvSpPr/>
          <p:nvPr/>
        </p:nvSpPr>
        <p:spPr>
          <a:xfrm>
            <a:off x="4054330" y="1679343"/>
            <a:ext cx="46452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fr" sz="900">
                <a:solidFill>
                  <a:schemeClr val="lt1"/>
                </a:solidFill>
                <a:latin typeface="Lato"/>
                <a:ea typeface="Lato"/>
                <a:cs typeface="Lato"/>
                <a:sym typeface="Lato"/>
              </a:rPr>
              <a:t>Synthèse et perspectives clés</a:t>
            </a:r>
            <a:endParaRPr b="1" sz="900">
              <a:solidFill>
                <a:schemeClr val="lt1"/>
              </a:solidFill>
              <a:latin typeface="Lato"/>
              <a:ea typeface="Lato"/>
              <a:cs typeface="Lato"/>
              <a:sym typeface="Lato"/>
            </a:endParaRPr>
          </a:p>
        </p:txBody>
      </p:sp>
      <p:sp>
        <p:nvSpPr>
          <p:cNvPr descr="detail" id="435" name="Google Shape;435;p46"/>
          <p:cNvSpPr txBox="1"/>
          <p:nvPr/>
        </p:nvSpPr>
        <p:spPr>
          <a:xfrm>
            <a:off x="4054304" y="1974318"/>
            <a:ext cx="4645200" cy="2227500"/>
          </a:xfrm>
          <a:prstGeom prst="rect">
            <a:avLst/>
          </a:prstGeom>
          <a:noFill/>
          <a:ln cap="flat" cmpd="sng" w="9525">
            <a:solidFill>
              <a:srgbClr val="666666"/>
            </a:solidFill>
            <a:prstDash val="solid"/>
            <a:round/>
            <a:headEnd len="sm" w="sm" type="none"/>
            <a:tailEnd len="sm" w="sm" type="none"/>
          </a:ln>
        </p:spPr>
        <p:txBody>
          <a:bodyPr anchorCtr="0" anchor="t" bIns="68575" lIns="68575" spcFirstLastPara="1" rIns="68575" wrap="square" tIns="68575">
            <a:noAutofit/>
          </a:bodyPr>
          <a:lstStyle/>
          <a:p>
            <a:pPr indent="-120650" lvl="0" marL="101600" rtl="0" algn="l">
              <a:lnSpc>
                <a:spcPct val="115000"/>
              </a:lnSpc>
              <a:spcBef>
                <a:spcPts val="0"/>
              </a:spcBef>
              <a:spcAft>
                <a:spcPts val="0"/>
              </a:spcAft>
              <a:buClr>
                <a:schemeClr val="dk2"/>
              </a:buClr>
              <a:buSzPts val="900"/>
              <a:buFont typeface="Lato"/>
              <a:buChar char="•"/>
            </a:pPr>
            <a:r>
              <a:rPr lang="fr" sz="900">
                <a:solidFill>
                  <a:schemeClr val="dk2"/>
                </a:solidFill>
                <a:latin typeface="Lato"/>
                <a:ea typeface="Lato"/>
                <a:cs typeface="Lato"/>
                <a:sym typeface="Lato"/>
              </a:rPr>
              <a:t>La segmentation basée sur l'apprentissage non supervisé a révélé des profils clients pertinents, permettant une hyper-personnalisation efficace.</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0"/>
              </a:spcAft>
              <a:buClr>
                <a:schemeClr val="dk2"/>
              </a:buClr>
              <a:buSzPts val="900"/>
              <a:buFont typeface="Lato"/>
              <a:buChar char="•"/>
            </a:pPr>
            <a:r>
              <a:rPr lang="fr" sz="900">
                <a:solidFill>
                  <a:schemeClr val="dk2"/>
                </a:solidFill>
                <a:latin typeface="Lato"/>
                <a:ea typeface="Lato"/>
                <a:cs typeface="Lato"/>
                <a:sym typeface="Lato"/>
              </a:rPr>
              <a:t>L'exploitation des données a maximisé le ROI des campagnes marketing grâce à une meilleure compréhension des comportements d'achat.</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0"/>
              </a:spcAft>
              <a:buClr>
                <a:schemeClr val="dk2"/>
              </a:buClr>
              <a:buSzPts val="900"/>
              <a:buFont typeface="Lato"/>
              <a:buChar char="•"/>
            </a:pPr>
            <a:r>
              <a:rPr lang="fr" sz="900">
                <a:solidFill>
                  <a:schemeClr val="dk2"/>
                </a:solidFill>
                <a:latin typeface="Lato"/>
                <a:ea typeface="Lato"/>
                <a:cs typeface="Lato"/>
                <a:sym typeface="Lato"/>
              </a:rPr>
              <a:t>Les limites du modèle actuel, notamment l'absence de dimension temporelle, ouvrent la voie à des améliorations futures.</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0"/>
              </a:spcAft>
              <a:buClr>
                <a:schemeClr val="dk2"/>
              </a:buClr>
              <a:buSzPts val="900"/>
              <a:buFont typeface="Lato"/>
              <a:buChar char="•"/>
            </a:pPr>
            <a:r>
              <a:rPr lang="fr" sz="900">
                <a:solidFill>
                  <a:schemeClr val="dk2"/>
                </a:solidFill>
                <a:latin typeface="Lato"/>
                <a:ea typeface="Lato"/>
                <a:cs typeface="Lato"/>
                <a:sym typeface="Lato"/>
              </a:rPr>
              <a:t>Le passage à un clustering dynamique en temps réel permettra d'adapter les actions marketing au fil des comportements clients et de leur évolution.</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0"/>
              </a:spcAft>
              <a:buClr>
                <a:schemeClr val="dk2"/>
              </a:buClr>
              <a:buSzPts val="900"/>
              <a:buFont typeface="Lato"/>
              <a:buChar char="•"/>
            </a:pPr>
            <a:r>
              <a:rPr lang="fr" sz="900">
                <a:solidFill>
                  <a:schemeClr val="dk2"/>
                </a:solidFill>
                <a:latin typeface="Lato"/>
                <a:ea typeface="Lato"/>
                <a:cs typeface="Lato"/>
                <a:sym typeface="Lato"/>
              </a:rPr>
              <a:t>Cette évolution vers le temps réel favorisera une meilleure réactivité, une personnalisation accrue et un avantage concurrentiel durable.</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600"/>
              </a:spcAft>
              <a:buClr>
                <a:schemeClr val="dk2"/>
              </a:buClr>
              <a:buSzPts val="900"/>
              <a:buFont typeface="Lato"/>
              <a:buChar char="•"/>
            </a:pPr>
            <a:r>
              <a:rPr lang="fr" sz="900">
                <a:solidFill>
                  <a:schemeClr val="dk2"/>
                </a:solidFill>
                <a:latin typeface="Lato"/>
                <a:ea typeface="Lato"/>
                <a:cs typeface="Lato"/>
                <a:sym typeface="Lato"/>
              </a:rPr>
              <a:t>Migration vers un modèle DBSCAN pour mieux gérer le bruit et les densités variables."</a:t>
            </a:r>
            <a:endParaRPr sz="900">
              <a:solidFill>
                <a:schemeClr val="dk2"/>
              </a:solidFill>
              <a:latin typeface="Lato"/>
              <a:ea typeface="Lato"/>
              <a:cs typeface="Lato"/>
              <a:sym typeface="Lato"/>
            </a:endParaRPr>
          </a:p>
        </p:txBody>
      </p:sp>
      <p:pic>
        <p:nvPicPr>
          <p:cNvPr id="436" name="Google Shape;436;p46"/>
          <p:cNvPicPr preferRelativeResize="0"/>
          <p:nvPr/>
        </p:nvPicPr>
        <p:blipFill rotWithShape="1">
          <a:blip r:embed="rId3">
            <a:alphaModFix/>
          </a:blip>
          <a:srcRect b="5245" l="0" r="0" t="5245"/>
          <a:stretch/>
        </p:blipFill>
        <p:spPr>
          <a:xfrm>
            <a:off x="189275" y="724674"/>
            <a:ext cx="3411374" cy="3438175"/>
          </a:xfrm>
          <a:prstGeom prst="rect">
            <a:avLst/>
          </a:prstGeom>
          <a:noFill/>
          <a:ln>
            <a:noFill/>
          </a:ln>
        </p:spPr>
      </p:pic>
      <p:sp>
        <p:nvSpPr>
          <p:cNvPr descr="takeaway" id="437" name="Google Shape;437;p46"/>
          <p:cNvSpPr txBox="1"/>
          <p:nvPr>
            <p:ph idx="2" type="subTitle"/>
          </p:nvPr>
        </p:nvSpPr>
        <p:spPr>
          <a:xfrm>
            <a:off x="112100" y="4284225"/>
            <a:ext cx="8922000" cy="4659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fr">
                <a:solidFill>
                  <a:schemeClr val="lt1"/>
                </a:solidFill>
                <a:latin typeface="Lato"/>
                <a:ea typeface="Lato"/>
                <a:cs typeface="Lato"/>
                <a:sym typeface="Lato"/>
              </a:rPr>
              <a:t>L'approche Data-Driven a permis de transformer les données brutes en segments clients opérationnels, optimisant ainsi les décisions marketing au Dubai Mall. Cette démarche offre une base solide pour évoluer vers un clustering dynamique en temps réel, intégrant des données temporelles pour un marketing encore plus réactif et personnalisé.</a:t>
            </a:r>
            <a:endParaRPr>
              <a:solidFill>
                <a:schemeClr val="lt1"/>
              </a:solidFill>
              <a:latin typeface="Lato"/>
              <a:ea typeface="Lato"/>
              <a:cs typeface="Lato"/>
              <a:sym typeface="Lato"/>
            </a:endParaRPr>
          </a:p>
        </p:txBody>
      </p:sp>
      <p:sp>
        <p:nvSpPr>
          <p:cNvPr descr="header" id="438" name="Google Shape;438;p46"/>
          <p:cNvSpPr/>
          <p:nvPr/>
        </p:nvSpPr>
        <p:spPr>
          <a:xfrm>
            <a:off x="4054317" y="655420"/>
            <a:ext cx="4645200" cy="294900"/>
          </a:xfrm>
          <a:prstGeom prst="rect">
            <a:avLst/>
          </a:prstGeom>
          <a:solidFill>
            <a:srgbClr val="F6B26B"/>
          </a:solid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b="1" lang="fr" sz="900">
                <a:solidFill>
                  <a:schemeClr val="accent1"/>
                </a:solidFill>
                <a:latin typeface="Lato"/>
                <a:ea typeface="Lato"/>
                <a:cs typeface="Lato"/>
                <a:sym typeface="Lato"/>
              </a:rPr>
              <a:t>Limites du modèle</a:t>
            </a:r>
            <a:endParaRPr b="1" sz="900">
              <a:solidFill>
                <a:schemeClr val="accent1"/>
              </a:solidFill>
              <a:latin typeface="Lato"/>
              <a:ea typeface="Lato"/>
              <a:cs typeface="Lato"/>
              <a:sym typeface="Lato"/>
            </a:endParaRPr>
          </a:p>
        </p:txBody>
      </p:sp>
      <p:sp>
        <p:nvSpPr>
          <p:cNvPr descr="detail" id="439" name="Google Shape;439;p46"/>
          <p:cNvSpPr txBox="1"/>
          <p:nvPr/>
        </p:nvSpPr>
        <p:spPr>
          <a:xfrm>
            <a:off x="4054300" y="950401"/>
            <a:ext cx="4645200" cy="635100"/>
          </a:xfrm>
          <a:prstGeom prst="rect">
            <a:avLst/>
          </a:prstGeom>
          <a:noFill/>
          <a:ln cap="flat" cmpd="sng" w="9525">
            <a:solidFill>
              <a:srgbClr val="666666"/>
            </a:solidFill>
            <a:prstDash val="solid"/>
            <a:round/>
            <a:headEnd len="sm" w="sm" type="none"/>
            <a:tailEnd len="sm" w="sm" type="none"/>
          </a:ln>
        </p:spPr>
        <p:txBody>
          <a:bodyPr anchorCtr="0" anchor="t" bIns="68575" lIns="68575" spcFirstLastPara="1" rIns="68575" wrap="square" tIns="68575">
            <a:noAutofit/>
          </a:bodyPr>
          <a:lstStyle/>
          <a:p>
            <a:pPr indent="-120650" lvl="0" marL="101600" rtl="0" algn="l">
              <a:lnSpc>
                <a:spcPct val="115000"/>
              </a:lnSpc>
              <a:spcBef>
                <a:spcPts val="0"/>
              </a:spcBef>
              <a:spcAft>
                <a:spcPts val="0"/>
              </a:spcAft>
              <a:buClr>
                <a:schemeClr val="dk2"/>
              </a:buClr>
              <a:buSzPts val="900"/>
              <a:buFont typeface="Lato"/>
              <a:buChar char="•"/>
            </a:pPr>
            <a:r>
              <a:rPr lang="fr" sz="900">
                <a:solidFill>
                  <a:schemeClr val="dk2"/>
                </a:solidFill>
                <a:latin typeface="Lato"/>
                <a:ea typeface="Lato"/>
                <a:cs typeface="Lato"/>
                <a:sym typeface="Lato"/>
              </a:rPr>
              <a:t>Statique : Le clustering K-Means ne prend pas en compte l'évolution temporelle (Churn).</a:t>
            </a:r>
            <a:endParaRPr sz="900">
              <a:solidFill>
                <a:schemeClr val="dk2"/>
              </a:solidFill>
              <a:latin typeface="Lato"/>
              <a:ea typeface="Lato"/>
              <a:cs typeface="Lato"/>
              <a:sym typeface="Lato"/>
            </a:endParaRPr>
          </a:p>
          <a:p>
            <a:pPr indent="-120650" lvl="0" marL="101600" rtl="0" algn="l">
              <a:lnSpc>
                <a:spcPct val="115000"/>
              </a:lnSpc>
              <a:spcBef>
                <a:spcPts val="600"/>
              </a:spcBef>
              <a:spcAft>
                <a:spcPts val="600"/>
              </a:spcAft>
              <a:buClr>
                <a:schemeClr val="dk2"/>
              </a:buClr>
              <a:buSzPts val="900"/>
              <a:buFont typeface="Lato"/>
              <a:buChar char="•"/>
            </a:pPr>
            <a:r>
              <a:rPr lang="fr" sz="900">
                <a:solidFill>
                  <a:schemeClr val="dk2"/>
                </a:solidFill>
                <a:latin typeface="Lato"/>
                <a:ea typeface="Lato"/>
                <a:cs typeface="Lato"/>
                <a:sym typeface="Lato"/>
              </a:rPr>
              <a:t>Sensibilité : Sensibilité aux outliers (valeurs aberrantes de revenus).</a:t>
            </a:r>
            <a:endParaRPr sz="9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descr="presentation_title" id="444" name="Google Shape;444;p47"/>
          <p:cNvSpPr txBox="1"/>
          <p:nvPr>
            <p:ph type="ctrTitle"/>
          </p:nvPr>
        </p:nvSpPr>
        <p:spPr>
          <a:xfrm>
            <a:off x="1472250" y="1040876"/>
            <a:ext cx="6000900" cy="275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fr"/>
              <a:t>Merci pour votre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descr="title" id="162" name="Google Shape;162;p25"/>
          <p:cNvSpPr txBox="1"/>
          <p:nvPr>
            <p:ph type="title"/>
          </p:nvPr>
        </p:nvSpPr>
        <p:spPr>
          <a:xfrm>
            <a:off x="342908" y="266847"/>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Introduction</a:t>
            </a:r>
            <a:endParaRPr b="1">
              <a:latin typeface="Montserrat"/>
              <a:ea typeface="Montserrat"/>
              <a:cs typeface="Montserrat"/>
              <a:sym typeface="Montserrat"/>
            </a:endParaRPr>
          </a:p>
        </p:txBody>
      </p:sp>
      <p:sp>
        <p:nvSpPr>
          <p:cNvPr descr="takeaway" id="163" name="Google Shape;163;p25"/>
          <p:cNvSpPr txBox="1"/>
          <p:nvPr>
            <p:ph idx="2" type="subTitle"/>
          </p:nvPr>
        </p:nvSpPr>
        <p:spPr>
          <a:xfrm>
            <a:off x="342908" y="781812"/>
            <a:ext cx="8456100" cy="466500"/>
          </a:xfrm>
          <a:prstGeom prst="rect">
            <a:avLst/>
          </a:prstGeom>
        </p:spPr>
        <p:txBody>
          <a:bodyPr anchorCtr="0" anchor="t" bIns="34275" lIns="34275" spcFirstLastPara="1" rIns="34275" wrap="square" tIns="68575">
            <a:noAutofit/>
          </a:bodyPr>
          <a:lstStyle/>
          <a:p>
            <a:pPr indent="0" lvl="0" marL="0" rtl="0" algn="l">
              <a:lnSpc>
                <a:spcPct val="115000"/>
              </a:lnSpc>
              <a:spcBef>
                <a:spcPts val="0"/>
              </a:spcBef>
              <a:spcAft>
                <a:spcPts val="0"/>
              </a:spcAft>
              <a:buNone/>
            </a:pPr>
            <a:r>
              <a:rPr lang="fr">
                <a:latin typeface="Lato"/>
                <a:ea typeface="Lato"/>
                <a:cs typeface="Lato"/>
                <a:sym typeface="Lato"/>
              </a:rPr>
              <a:t>La transformation des données transactionnelles brutes en leviers de croissance est cruciale pour maximiser le ROI des campagnes marketing. L'hyper-personnalisation, basée sur une compréhension fine des comportements clients via l'apprentissage non supervisé, permet d’optimiser l’impact des actions commerciales.</a:t>
            </a:r>
            <a:endParaRPr>
              <a:latin typeface="Lato"/>
              <a:ea typeface="Lato"/>
              <a:cs typeface="Lato"/>
              <a:sym typeface="Lato"/>
            </a:endParaRPr>
          </a:p>
        </p:txBody>
      </p:sp>
      <p:sp>
        <p:nvSpPr>
          <p:cNvPr id="164" name="Google Shape;164;p25"/>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165" name="Google Shape;165;p25"/>
          <p:cNvSpPr/>
          <p:nvPr/>
        </p:nvSpPr>
        <p:spPr>
          <a:xfrm>
            <a:off x="342919" y="1389888"/>
            <a:ext cx="1152300" cy="14403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sz="900">
                <a:solidFill>
                  <a:schemeClr val="lt1"/>
                </a:solidFill>
              </a:rPr>
              <a:t>Problématiques Business</a:t>
            </a:r>
            <a:endParaRPr b="1" sz="900">
              <a:solidFill>
                <a:schemeClr val="lt1"/>
              </a:solidFill>
            </a:endParaRPr>
          </a:p>
        </p:txBody>
      </p:sp>
      <p:sp>
        <p:nvSpPr>
          <p:cNvPr descr="header_1" id="166" name="Google Shape;166;p25"/>
          <p:cNvSpPr/>
          <p:nvPr/>
        </p:nvSpPr>
        <p:spPr>
          <a:xfrm>
            <a:off x="342933" y="2990079"/>
            <a:ext cx="1152300" cy="14403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sz="900">
                <a:solidFill>
                  <a:schemeClr val="lt1"/>
                </a:solidFill>
              </a:rPr>
              <a:t>Objectifs Data &amp; Marketing</a:t>
            </a:r>
            <a:endParaRPr b="1" sz="900">
              <a:solidFill>
                <a:schemeClr val="lt1"/>
              </a:solidFill>
            </a:endParaRPr>
          </a:p>
        </p:txBody>
      </p:sp>
      <p:sp>
        <p:nvSpPr>
          <p:cNvPr descr="detail_0" id="167" name="Google Shape;167;p25"/>
          <p:cNvSpPr txBox="1"/>
          <p:nvPr/>
        </p:nvSpPr>
        <p:spPr>
          <a:xfrm>
            <a:off x="1495181" y="1389883"/>
            <a:ext cx="7304700" cy="1440300"/>
          </a:xfrm>
          <a:prstGeom prst="rect">
            <a:avLst/>
          </a:prstGeom>
          <a:noFill/>
          <a:ln>
            <a:noFill/>
          </a:ln>
        </p:spPr>
        <p:txBody>
          <a:bodyPr anchorCtr="0" anchor="ctr" bIns="0" lIns="68575" spcFirstLastPara="1" rIns="68575" wrap="square" tIns="68575">
            <a:noAutofit/>
          </a:bodyPr>
          <a:lstStyle/>
          <a:p>
            <a:pPr indent="-120650" lvl="0" marL="101600" rtl="0" algn="l">
              <a:lnSpc>
                <a:spcPct val="115000"/>
              </a:lnSpc>
              <a:spcBef>
                <a:spcPts val="0"/>
              </a:spcBef>
              <a:spcAft>
                <a:spcPts val="0"/>
              </a:spcAft>
              <a:buClr>
                <a:schemeClr val="dk2"/>
              </a:buClr>
              <a:buSzPts val="900"/>
              <a:buFont typeface="Lato"/>
              <a:buChar char="•"/>
            </a:pPr>
            <a:r>
              <a:rPr lang="fr" sz="900">
                <a:solidFill>
                  <a:schemeClr val="dk2"/>
                </a:solidFill>
                <a:latin typeface="Lato"/>
                <a:ea typeface="Lato"/>
                <a:cs typeface="Lato"/>
                <a:sym typeface="Lato"/>
              </a:rPr>
              <a:t>Transformer les données transactionnelles brutes en insights exploitables pour stimuler la croissance.</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Comprendre les comportements clients sans étiquetage préalable pour mieux cibler les segments.</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Adapter les campagnes marketing pour maximiser le retour sur investissement (ROI).</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Répondre à la complexité croissante des comportements d'achat dans un environnement concurrentiel.</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300"/>
              </a:spcAft>
              <a:buClr>
                <a:schemeClr val="dk2"/>
              </a:buClr>
              <a:buSzPts val="900"/>
              <a:buFont typeface="Lato"/>
              <a:buChar char="•"/>
            </a:pPr>
            <a:r>
              <a:rPr lang="fr" sz="900">
                <a:solidFill>
                  <a:schemeClr val="dk2"/>
                </a:solidFill>
                <a:latin typeface="Lato"/>
                <a:ea typeface="Lato"/>
                <a:cs typeface="Lato"/>
                <a:sym typeface="Lato"/>
              </a:rPr>
              <a:t>Utiliser la segmentation avancée pour personnaliser les offres et améliorer la fidélisation.</a:t>
            </a:r>
            <a:endParaRPr sz="900">
              <a:solidFill>
                <a:schemeClr val="dk2"/>
              </a:solidFill>
              <a:latin typeface="Lato"/>
              <a:ea typeface="Lato"/>
              <a:cs typeface="Lato"/>
              <a:sym typeface="Lato"/>
            </a:endParaRPr>
          </a:p>
        </p:txBody>
      </p:sp>
      <p:sp>
        <p:nvSpPr>
          <p:cNvPr descr="detail_1" id="168" name="Google Shape;168;p25"/>
          <p:cNvSpPr txBox="1"/>
          <p:nvPr/>
        </p:nvSpPr>
        <p:spPr>
          <a:xfrm>
            <a:off x="1495162" y="2990081"/>
            <a:ext cx="7304700" cy="1440300"/>
          </a:xfrm>
          <a:prstGeom prst="rect">
            <a:avLst/>
          </a:prstGeom>
          <a:noFill/>
          <a:ln>
            <a:noFill/>
          </a:ln>
        </p:spPr>
        <p:txBody>
          <a:bodyPr anchorCtr="0" anchor="ctr" bIns="0" lIns="68575" spcFirstLastPara="1" rIns="68575" wrap="square" tIns="68575">
            <a:noAutofit/>
          </a:bodyPr>
          <a:lstStyle/>
          <a:p>
            <a:pPr indent="-120650" lvl="0" marL="101600" rtl="0" algn="l">
              <a:spcBef>
                <a:spcPts val="0"/>
              </a:spcBef>
              <a:spcAft>
                <a:spcPts val="0"/>
              </a:spcAft>
              <a:buClr>
                <a:schemeClr val="dk2"/>
              </a:buClr>
              <a:buSzPts val="900"/>
              <a:buFont typeface="Lato"/>
              <a:buChar char="•"/>
            </a:pPr>
            <a:r>
              <a:rPr lang="fr" sz="900">
                <a:solidFill>
                  <a:schemeClr val="dk2"/>
                </a:solidFill>
                <a:latin typeface="Lato"/>
                <a:ea typeface="Lato"/>
                <a:cs typeface="Lato"/>
                <a:sym typeface="Lato"/>
              </a:rPr>
              <a:t>Identifier des groupes homogènes de clients</a:t>
            </a:r>
            <a:endParaRPr sz="900">
              <a:solidFill>
                <a:schemeClr val="dk2"/>
              </a:solidFill>
              <a:latin typeface="Lato"/>
              <a:ea typeface="Lato"/>
              <a:cs typeface="Lato"/>
              <a:sym typeface="Lato"/>
            </a:endParaRPr>
          </a:p>
          <a:p>
            <a:pPr indent="-120650" lvl="0" marL="101600" rtl="0" algn="l">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Développer des campagnes promotionnelles personnalisées basées sur les profils clients.</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Améliorer la précision des ciblages </a:t>
            </a:r>
            <a:r>
              <a:rPr lang="fr" sz="900">
                <a:solidFill>
                  <a:schemeClr val="dk1"/>
                </a:solidFill>
                <a:latin typeface="Lato"/>
                <a:ea typeface="Lato"/>
                <a:cs typeface="Lato"/>
                <a:sym typeface="Lato"/>
              </a:rPr>
              <a:t>marketing </a:t>
            </a:r>
            <a:r>
              <a:rPr lang="fr" sz="900">
                <a:solidFill>
                  <a:schemeClr val="dk2"/>
                </a:solidFill>
                <a:latin typeface="Lato"/>
                <a:ea typeface="Lato"/>
                <a:cs typeface="Lato"/>
                <a:sym typeface="Lato"/>
              </a:rPr>
              <a:t>et réduire les coûts d'acquisition.</a:t>
            </a:r>
            <a:endParaRPr sz="900">
              <a:solidFill>
                <a:schemeClr val="dk2"/>
              </a:solidFill>
              <a:latin typeface="Lato"/>
              <a:ea typeface="Lato"/>
              <a:cs typeface="Lato"/>
              <a:sym typeface="Lato"/>
            </a:endParaRPr>
          </a:p>
          <a:p>
            <a:pPr indent="-120650" lvl="0" marL="101600" rtl="0" algn="l">
              <a:lnSpc>
                <a:spcPct val="115000"/>
              </a:lnSpc>
              <a:spcBef>
                <a:spcPts val="300"/>
              </a:spcBef>
              <a:spcAft>
                <a:spcPts val="0"/>
              </a:spcAft>
              <a:buClr>
                <a:schemeClr val="dk2"/>
              </a:buClr>
              <a:buSzPts val="900"/>
              <a:buFont typeface="Lato"/>
              <a:buChar char="•"/>
            </a:pPr>
            <a:r>
              <a:rPr lang="fr" sz="900">
                <a:solidFill>
                  <a:schemeClr val="dk2"/>
                </a:solidFill>
                <a:latin typeface="Lato"/>
                <a:ea typeface="Lato"/>
                <a:cs typeface="Lato"/>
                <a:sym typeface="Lato"/>
              </a:rPr>
              <a:t>Optimiser la fidélisation</a:t>
            </a:r>
            <a:endParaRPr sz="900">
              <a:solidFill>
                <a:schemeClr val="dk2"/>
              </a:solidFill>
              <a:latin typeface="Lato"/>
              <a:ea typeface="Lato"/>
              <a:cs typeface="Lato"/>
              <a:sym typeface="Lato"/>
            </a:endParaRPr>
          </a:p>
          <a:p>
            <a:pPr indent="-120650" lvl="0" marL="101600" rtl="0" algn="l">
              <a:spcBef>
                <a:spcPts val="300"/>
              </a:spcBef>
              <a:spcAft>
                <a:spcPts val="300"/>
              </a:spcAft>
              <a:buClr>
                <a:schemeClr val="dk2"/>
              </a:buClr>
              <a:buSzPts val="900"/>
              <a:buFont typeface="Lato"/>
              <a:buChar char="•"/>
            </a:pPr>
            <a:r>
              <a:rPr lang="fr" sz="900">
                <a:solidFill>
                  <a:schemeClr val="dk2"/>
                </a:solidFill>
                <a:latin typeface="Lato"/>
                <a:ea typeface="Lato"/>
                <a:cs typeface="Lato"/>
                <a:sym typeface="Lato"/>
              </a:rPr>
              <a:t>Mesurer et ajuster en continu les performances marketing grâce à un pilotage data-driven.</a:t>
            </a:r>
            <a:endParaRPr sz="900">
              <a:solidFill>
                <a:schemeClr val="dk2"/>
              </a:solidFill>
              <a:latin typeface="Lato"/>
              <a:ea typeface="Lato"/>
              <a:cs typeface="Lato"/>
              <a:sym typeface="Lato"/>
            </a:endParaRPr>
          </a:p>
        </p:txBody>
      </p:sp>
      <p:cxnSp>
        <p:nvCxnSpPr>
          <p:cNvPr id="169" name="Google Shape;169;p25"/>
          <p:cNvCxnSpPr/>
          <p:nvPr/>
        </p:nvCxnSpPr>
        <p:spPr>
          <a:xfrm>
            <a:off x="346949" y="2910096"/>
            <a:ext cx="84501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descr="title" id="174" name="Google Shape;174;p26"/>
          <p:cNvSpPr txBox="1"/>
          <p:nvPr>
            <p:ph type="title"/>
          </p:nvPr>
        </p:nvSpPr>
        <p:spPr>
          <a:xfrm>
            <a:off x="342908" y="303005"/>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Description du Dataset</a:t>
            </a:r>
            <a:endParaRPr b="1">
              <a:latin typeface="Montserrat"/>
              <a:ea typeface="Montserrat"/>
              <a:cs typeface="Montserrat"/>
              <a:sym typeface="Montserrat"/>
            </a:endParaRPr>
          </a:p>
        </p:txBody>
      </p:sp>
      <p:sp>
        <p:nvSpPr>
          <p:cNvPr descr="takeaway" id="175" name="Google Shape;175;p26"/>
          <p:cNvSpPr txBox="1"/>
          <p:nvPr>
            <p:ph idx="2" type="subTitle"/>
          </p:nvPr>
        </p:nvSpPr>
        <p:spPr>
          <a:xfrm>
            <a:off x="379094" y="826960"/>
            <a:ext cx="8456100" cy="459300"/>
          </a:xfrm>
          <a:prstGeom prst="rect">
            <a:avLst/>
          </a:prstGeom>
        </p:spPr>
        <p:txBody>
          <a:bodyPr anchorCtr="0" anchor="ctr" bIns="34275" lIns="34275" spcFirstLastPara="1" rIns="34275" wrap="square" tIns="68575">
            <a:noAutofit/>
          </a:bodyPr>
          <a:lstStyle/>
          <a:p>
            <a:pPr indent="0" lvl="0" marL="0" rtl="0" algn="just">
              <a:lnSpc>
                <a:spcPct val="115000"/>
              </a:lnSpc>
              <a:spcBef>
                <a:spcPts val="0"/>
              </a:spcBef>
              <a:spcAft>
                <a:spcPts val="0"/>
              </a:spcAft>
              <a:buNone/>
            </a:pPr>
            <a:r>
              <a:rPr lang="fr">
                <a:latin typeface="Lato"/>
                <a:ea typeface="Lato"/>
                <a:cs typeface="Lato"/>
                <a:sym typeface="Lato"/>
              </a:rPr>
              <a:t>Le dataset comprend </a:t>
            </a:r>
            <a:r>
              <a:rPr b="1" lang="fr">
                <a:solidFill>
                  <a:schemeClr val="dk1"/>
                </a:solidFill>
                <a:latin typeface="Lato"/>
                <a:ea typeface="Lato"/>
                <a:cs typeface="Lato"/>
                <a:sym typeface="Lato"/>
              </a:rPr>
              <a:t>200 observations et 5 variables</a:t>
            </a:r>
            <a:r>
              <a:rPr lang="fr">
                <a:solidFill>
                  <a:schemeClr val="dk1"/>
                </a:solidFill>
                <a:latin typeface="Lato"/>
                <a:ea typeface="Lato"/>
                <a:cs typeface="Lato"/>
                <a:sym typeface="Lato"/>
              </a:rPr>
              <a:t>. </a:t>
            </a:r>
            <a:r>
              <a:rPr lang="fr">
                <a:latin typeface="Lato"/>
                <a:ea typeface="Lato"/>
                <a:cs typeface="Lato"/>
                <a:sym typeface="Lato"/>
              </a:rPr>
              <a:t> Parmis les variables étudiées, nous avons </a:t>
            </a:r>
            <a:r>
              <a:rPr b="1" lang="fr">
                <a:latin typeface="Lato"/>
                <a:ea typeface="Lato"/>
                <a:cs typeface="Lato"/>
                <a:sym typeface="Lato"/>
              </a:rPr>
              <a:t>4 variables de types numériques (int64) </a:t>
            </a:r>
            <a:r>
              <a:rPr lang="fr">
                <a:latin typeface="Lato"/>
                <a:ea typeface="Lato"/>
                <a:cs typeface="Lato"/>
                <a:sym typeface="Lato"/>
              </a:rPr>
              <a:t>et </a:t>
            </a:r>
            <a:r>
              <a:rPr b="1" lang="fr">
                <a:latin typeface="Lato"/>
                <a:ea typeface="Lato"/>
                <a:cs typeface="Lato"/>
                <a:sym typeface="Lato"/>
              </a:rPr>
              <a:t>une variable de type catégorielle (objet)</a:t>
            </a:r>
            <a:r>
              <a:rPr lang="fr">
                <a:latin typeface="Lato"/>
                <a:ea typeface="Lato"/>
                <a:cs typeface="Lato"/>
                <a:sym typeface="Lato"/>
              </a:rPr>
              <a:t>. La variable </a:t>
            </a:r>
            <a:r>
              <a:rPr b="1" lang="fr">
                <a:latin typeface="Lato"/>
                <a:ea typeface="Lato"/>
                <a:cs typeface="Lato"/>
                <a:sym typeface="Lato"/>
              </a:rPr>
              <a:t>"CustomerID" </a:t>
            </a:r>
            <a:r>
              <a:rPr lang="fr">
                <a:latin typeface="Lato"/>
                <a:ea typeface="Lato"/>
                <a:cs typeface="Lato"/>
                <a:sym typeface="Lato"/>
              </a:rPr>
              <a:t>n'apporte aucune valeur statistique à notre étude et </a:t>
            </a:r>
            <a:r>
              <a:rPr b="1" lang="fr">
                <a:solidFill>
                  <a:schemeClr val="dk1"/>
                </a:solidFill>
                <a:latin typeface="Lato"/>
                <a:ea typeface="Lato"/>
                <a:cs typeface="Lato"/>
                <a:sym typeface="Lato"/>
              </a:rPr>
              <a:t>a été </a:t>
            </a:r>
            <a:r>
              <a:rPr b="1" lang="fr">
                <a:solidFill>
                  <a:schemeClr val="dk1"/>
                </a:solidFill>
                <a:latin typeface="Lato"/>
                <a:ea typeface="Lato"/>
                <a:cs typeface="Lato"/>
                <a:sym typeface="Lato"/>
              </a:rPr>
              <a:t> écartée de la modélisation</a:t>
            </a:r>
            <a:r>
              <a:rPr lang="fr">
                <a:solidFill>
                  <a:schemeClr val="dk1"/>
                </a:solidFill>
                <a:latin typeface="Lato"/>
                <a:ea typeface="Lato"/>
                <a:cs typeface="Lato"/>
                <a:sym typeface="Lato"/>
              </a:rPr>
              <a:t>.</a:t>
            </a:r>
            <a:endParaRPr>
              <a:latin typeface="Lato"/>
              <a:ea typeface="Lato"/>
              <a:cs typeface="Lato"/>
              <a:sym typeface="Lato"/>
            </a:endParaRPr>
          </a:p>
        </p:txBody>
      </p:sp>
      <p:sp>
        <p:nvSpPr>
          <p:cNvPr id="176" name="Google Shape;176;p26"/>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177" name="Google Shape;177;p26"/>
          <p:cNvSpPr/>
          <p:nvPr/>
        </p:nvSpPr>
        <p:spPr>
          <a:xfrm>
            <a:off x="343915" y="1393495"/>
            <a:ext cx="1152300" cy="10287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sz="900">
                <a:solidFill>
                  <a:schemeClr val="lt1"/>
                </a:solidFill>
              </a:rPr>
              <a:t>Variables Principales</a:t>
            </a:r>
            <a:endParaRPr b="1" sz="900">
              <a:solidFill>
                <a:schemeClr val="lt1"/>
              </a:solidFill>
            </a:endParaRPr>
          </a:p>
        </p:txBody>
      </p:sp>
      <p:sp>
        <p:nvSpPr>
          <p:cNvPr descr="header_1" id="178" name="Google Shape;178;p26"/>
          <p:cNvSpPr/>
          <p:nvPr/>
        </p:nvSpPr>
        <p:spPr>
          <a:xfrm>
            <a:off x="343915" y="2503294"/>
            <a:ext cx="1151100" cy="1028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sz="900">
                <a:solidFill>
                  <a:schemeClr val="lt1"/>
                </a:solidFill>
              </a:rPr>
              <a:t>Qualité des Données</a:t>
            </a:r>
            <a:endParaRPr b="1" sz="900">
              <a:solidFill>
                <a:schemeClr val="lt1"/>
              </a:solidFill>
            </a:endParaRPr>
          </a:p>
        </p:txBody>
      </p:sp>
      <p:sp>
        <p:nvSpPr>
          <p:cNvPr descr="header_2" id="179" name="Google Shape;179;p26"/>
          <p:cNvSpPr/>
          <p:nvPr/>
        </p:nvSpPr>
        <p:spPr>
          <a:xfrm>
            <a:off x="343915" y="3613093"/>
            <a:ext cx="1150200" cy="1028700"/>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sz="900">
                <a:solidFill>
                  <a:schemeClr val="lt1"/>
                </a:solidFill>
              </a:rPr>
              <a:t>Analyse Statistique</a:t>
            </a:r>
            <a:endParaRPr b="1" sz="900">
              <a:solidFill>
                <a:schemeClr val="lt1"/>
              </a:solidFill>
            </a:endParaRPr>
          </a:p>
        </p:txBody>
      </p:sp>
      <p:cxnSp>
        <p:nvCxnSpPr>
          <p:cNvPr id="180" name="Google Shape;180;p26"/>
          <p:cNvCxnSpPr/>
          <p:nvPr/>
        </p:nvCxnSpPr>
        <p:spPr>
          <a:xfrm>
            <a:off x="343915" y="2462744"/>
            <a:ext cx="8450100" cy="0"/>
          </a:xfrm>
          <a:prstGeom prst="straightConnector1">
            <a:avLst/>
          </a:prstGeom>
          <a:noFill/>
          <a:ln cap="flat" cmpd="sng" w="9525">
            <a:solidFill>
              <a:srgbClr val="D9D9D9"/>
            </a:solidFill>
            <a:prstDash val="solid"/>
            <a:round/>
            <a:headEnd len="med" w="med" type="none"/>
            <a:tailEnd len="med" w="med" type="none"/>
          </a:ln>
        </p:spPr>
      </p:cxnSp>
      <p:cxnSp>
        <p:nvCxnSpPr>
          <p:cNvPr id="181" name="Google Shape;181;p26"/>
          <p:cNvCxnSpPr/>
          <p:nvPr/>
        </p:nvCxnSpPr>
        <p:spPr>
          <a:xfrm>
            <a:off x="343915" y="3572544"/>
            <a:ext cx="8450100" cy="0"/>
          </a:xfrm>
          <a:prstGeom prst="straightConnector1">
            <a:avLst/>
          </a:prstGeom>
          <a:noFill/>
          <a:ln cap="flat" cmpd="sng" w="9525">
            <a:solidFill>
              <a:srgbClr val="D9D9D9"/>
            </a:solidFill>
            <a:prstDash val="solid"/>
            <a:round/>
            <a:headEnd len="med" w="med" type="none"/>
            <a:tailEnd len="med" w="med" type="none"/>
          </a:ln>
        </p:spPr>
      </p:cxnSp>
      <p:sp>
        <p:nvSpPr>
          <p:cNvPr descr="detail_0" id="182" name="Google Shape;182;p26"/>
          <p:cNvSpPr txBox="1"/>
          <p:nvPr/>
        </p:nvSpPr>
        <p:spPr>
          <a:xfrm>
            <a:off x="1496174" y="1393471"/>
            <a:ext cx="7303800" cy="1028700"/>
          </a:xfrm>
          <a:prstGeom prst="rect">
            <a:avLst/>
          </a:prstGeom>
          <a:noFill/>
          <a:ln>
            <a:noFill/>
          </a:ln>
        </p:spPr>
        <p:txBody>
          <a:bodyPr anchorCtr="0" anchor="ctr" bIns="36575" lIns="91425" spcFirstLastPara="1" rIns="91425" wrap="square" tIns="34275">
            <a:noAutofit/>
          </a:bodyPr>
          <a:lstStyle/>
          <a:p>
            <a:pPr indent="-120650" lvl="0" marL="1016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Genre : Sexe du client (Homme/Femme).</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Age : Tranche d'âge des clients en années.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Revenu annuel (k$) : Revenu annuel en milliers de dollars.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200"/>
              </a:spcAft>
              <a:buClr>
                <a:schemeClr val="dk1"/>
              </a:buClr>
              <a:buSzPts val="900"/>
              <a:buFont typeface="Lato"/>
              <a:buChar char="•"/>
            </a:pPr>
            <a:r>
              <a:rPr lang="fr" sz="900">
                <a:solidFill>
                  <a:schemeClr val="dk1"/>
                </a:solidFill>
                <a:latin typeface="Lato"/>
                <a:ea typeface="Lato"/>
                <a:cs typeface="Lato"/>
                <a:sym typeface="Lato"/>
              </a:rPr>
              <a:t>Score de dépense (1-100) : Indice de dépense basé sur le comportement d'achat.</a:t>
            </a:r>
            <a:endParaRPr sz="900">
              <a:solidFill>
                <a:schemeClr val="dk1"/>
              </a:solidFill>
              <a:latin typeface="Lato"/>
              <a:ea typeface="Lato"/>
              <a:cs typeface="Lato"/>
              <a:sym typeface="Lato"/>
            </a:endParaRPr>
          </a:p>
        </p:txBody>
      </p:sp>
      <p:sp>
        <p:nvSpPr>
          <p:cNvPr descr="detail_1" id="183" name="Google Shape;183;p26"/>
          <p:cNvSpPr txBox="1"/>
          <p:nvPr/>
        </p:nvSpPr>
        <p:spPr>
          <a:xfrm>
            <a:off x="1499749" y="2503300"/>
            <a:ext cx="7296600" cy="1028700"/>
          </a:xfrm>
          <a:prstGeom prst="rect">
            <a:avLst/>
          </a:prstGeom>
          <a:noFill/>
          <a:ln>
            <a:noFill/>
          </a:ln>
        </p:spPr>
        <p:txBody>
          <a:bodyPr anchorCtr="0" anchor="ctr" bIns="36575" lIns="91425" spcFirstLastPara="1" rIns="91425" wrap="square" tIns="34275">
            <a:noAutofit/>
          </a:bodyPr>
          <a:lstStyle/>
          <a:p>
            <a:pPr indent="-120650" lvl="0" marL="1016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Aucune valeur manquante n'a été détectée dans le jeu de données.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Les données sont propres, sans doublons ni erreurs apparentes.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Données cohérentes et complètes après nettoyage initial.</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200"/>
              </a:spcAft>
              <a:buClr>
                <a:schemeClr val="dk1"/>
              </a:buClr>
              <a:buSzPts val="900"/>
              <a:buFont typeface="Lato"/>
              <a:buChar char="•"/>
            </a:pPr>
            <a:r>
              <a:rPr lang="fr" sz="900">
                <a:solidFill>
                  <a:schemeClr val="dk1"/>
                </a:solidFill>
                <a:latin typeface="Lato"/>
                <a:ea typeface="Lato"/>
                <a:cs typeface="Lato"/>
                <a:sym typeface="Lato"/>
              </a:rPr>
              <a:t>Les variables sont bien typées : numériques pour l'âge, le revenu et le score, et catégorielle pour le genre.</a:t>
            </a:r>
            <a:endParaRPr sz="900">
              <a:solidFill>
                <a:schemeClr val="dk1"/>
              </a:solidFill>
              <a:latin typeface="Lato"/>
              <a:ea typeface="Lato"/>
              <a:cs typeface="Lato"/>
              <a:sym typeface="Lato"/>
            </a:endParaRPr>
          </a:p>
        </p:txBody>
      </p:sp>
      <p:sp>
        <p:nvSpPr>
          <p:cNvPr descr="detail_2" id="184" name="Google Shape;184;p26"/>
          <p:cNvSpPr txBox="1"/>
          <p:nvPr/>
        </p:nvSpPr>
        <p:spPr>
          <a:xfrm>
            <a:off x="1496207" y="3613133"/>
            <a:ext cx="7291200" cy="1028700"/>
          </a:xfrm>
          <a:prstGeom prst="rect">
            <a:avLst/>
          </a:prstGeom>
          <a:noFill/>
          <a:ln>
            <a:noFill/>
          </a:ln>
        </p:spPr>
        <p:txBody>
          <a:bodyPr anchorCtr="0" anchor="ctr" bIns="36575" lIns="91425" spcFirstLastPara="1" rIns="91425" wrap="square" tIns="34275">
            <a:noAutofit/>
          </a:bodyPr>
          <a:lstStyle/>
          <a:p>
            <a:pPr indent="-120650" lvl="0" marL="1016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Variance satisfaisante assurant une bonne différenciation entre clients.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Skewness : légère asymétrie dans la distribution des revenus et âges.</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0"/>
              </a:spcAft>
              <a:buClr>
                <a:schemeClr val="dk1"/>
              </a:buClr>
              <a:buSzPts val="900"/>
              <a:buFont typeface="Lato"/>
              <a:buChar char="•"/>
            </a:pPr>
            <a:r>
              <a:rPr lang="fr" sz="900">
                <a:solidFill>
                  <a:schemeClr val="dk1"/>
                </a:solidFill>
                <a:latin typeface="Lato"/>
                <a:ea typeface="Lato"/>
                <a:cs typeface="Lato"/>
                <a:sym typeface="Lato"/>
              </a:rPr>
              <a:t>Kurtosis : distribution des dépenses légèrement aplatie, indiquant une variabilité modérée.</a:t>
            </a:r>
            <a:endParaRPr sz="900">
              <a:solidFill>
                <a:schemeClr val="dk1"/>
              </a:solidFill>
              <a:latin typeface="Lato"/>
              <a:ea typeface="Lato"/>
              <a:cs typeface="Lato"/>
              <a:sym typeface="Lato"/>
            </a:endParaRPr>
          </a:p>
          <a:p>
            <a:pPr indent="-120650" lvl="0" marL="101600" rtl="0" algn="l">
              <a:lnSpc>
                <a:spcPct val="115000"/>
              </a:lnSpc>
              <a:spcBef>
                <a:spcPts val="200"/>
              </a:spcBef>
              <a:spcAft>
                <a:spcPts val="200"/>
              </a:spcAft>
              <a:buClr>
                <a:schemeClr val="dk1"/>
              </a:buClr>
              <a:buSzPts val="900"/>
              <a:buFont typeface="Lato"/>
              <a:buChar char="•"/>
            </a:pPr>
            <a:r>
              <a:rPr lang="fr" sz="900">
                <a:solidFill>
                  <a:schemeClr val="dk1"/>
                </a:solidFill>
                <a:latin typeface="Lato"/>
                <a:ea typeface="Lato"/>
                <a:cs typeface="Lato"/>
                <a:sym typeface="Lato"/>
              </a:rPr>
              <a:t>Ces caractéristiques guident le choix des techniques de normalisation et de clustering.</a:t>
            </a:r>
            <a:endParaRPr sz="9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descr="header_0" id="189" name="Google Shape;189;p27"/>
          <p:cNvSpPr/>
          <p:nvPr/>
        </p:nvSpPr>
        <p:spPr>
          <a:xfrm>
            <a:off x="4763266" y="1272197"/>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Playfair Display"/>
                <a:ea typeface="Playfair Display"/>
                <a:cs typeface="Playfair Display"/>
                <a:sym typeface="Playfair Display"/>
              </a:rPr>
              <a:t>Distribution de l'Âge</a:t>
            </a:r>
            <a:endParaRPr b="1" sz="900">
              <a:solidFill>
                <a:schemeClr val="dk1"/>
              </a:solidFill>
              <a:latin typeface="Playfair Display"/>
              <a:ea typeface="Playfair Display"/>
              <a:cs typeface="Playfair Display"/>
              <a:sym typeface="Playfair Display"/>
            </a:endParaRPr>
          </a:p>
        </p:txBody>
      </p:sp>
      <p:sp>
        <p:nvSpPr>
          <p:cNvPr descr="detail_0" id="190" name="Google Shape;190;p27"/>
          <p:cNvSpPr txBox="1"/>
          <p:nvPr/>
        </p:nvSpPr>
        <p:spPr>
          <a:xfrm>
            <a:off x="342900" y="1700875"/>
            <a:ext cx="4278000" cy="1855200"/>
          </a:xfrm>
          <a:prstGeom prst="rect">
            <a:avLst/>
          </a:prstGeom>
          <a:noFill/>
          <a:ln>
            <a:noFill/>
          </a:ln>
        </p:spPr>
        <p:txBody>
          <a:bodyPr anchorCtr="0" anchor="ctr" bIns="34275" lIns="68575" spcFirstLastPara="1" rIns="68575" wrap="square" tIns="34275">
            <a:noAutofit/>
          </a:bodyPr>
          <a:lstStyle/>
          <a:p>
            <a:pPr indent="0" lvl="0" marL="0" rtl="0" algn="just">
              <a:lnSpc>
                <a:spcPct val="150000"/>
              </a:lnSpc>
              <a:spcBef>
                <a:spcPts val="0"/>
              </a:spcBef>
              <a:spcAft>
                <a:spcPts val="0"/>
              </a:spcAft>
              <a:buNone/>
            </a:pPr>
            <a:r>
              <a:rPr b="1" lang="fr" sz="900">
                <a:solidFill>
                  <a:schemeClr val="dk1"/>
                </a:solidFill>
                <a:latin typeface="Lato"/>
                <a:ea typeface="Lato"/>
                <a:cs typeface="Lato"/>
                <a:sym typeface="Lato"/>
              </a:rPr>
              <a:t>Concentration majeure</a:t>
            </a:r>
            <a:r>
              <a:rPr lang="fr" sz="900">
                <a:solidFill>
                  <a:schemeClr val="dk1"/>
                </a:solidFill>
                <a:latin typeface="Lato"/>
                <a:ea typeface="Lato"/>
                <a:cs typeface="Lato"/>
                <a:sym typeface="Lato"/>
              </a:rPr>
              <a:t> : Forte densité de la clientèle dans la tranche 30-35 ans.</a:t>
            </a:r>
            <a:endParaRPr sz="900">
              <a:solidFill>
                <a:schemeClr val="dk1"/>
              </a:solidFill>
              <a:latin typeface="Lato"/>
              <a:ea typeface="Lato"/>
              <a:cs typeface="Lato"/>
              <a:sym typeface="Lato"/>
            </a:endParaRPr>
          </a:p>
          <a:p>
            <a:pPr indent="0" lvl="0" marL="0" rtl="0" algn="just">
              <a:lnSpc>
                <a:spcPct val="150000"/>
              </a:lnSpc>
              <a:spcBef>
                <a:spcPts val="600"/>
              </a:spcBef>
              <a:spcAft>
                <a:spcPts val="0"/>
              </a:spcAft>
              <a:buNone/>
            </a:pPr>
            <a:r>
              <a:rPr b="1" lang="fr" sz="900">
                <a:solidFill>
                  <a:schemeClr val="dk1"/>
                </a:solidFill>
                <a:latin typeface="Lato"/>
                <a:ea typeface="Lato"/>
                <a:cs typeface="Lato"/>
                <a:sym typeface="Lato"/>
              </a:rPr>
              <a:t>Profil dominant</a:t>
            </a:r>
            <a:r>
              <a:rPr lang="fr" sz="900">
                <a:solidFill>
                  <a:schemeClr val="dk1"/>
                </a:solidFill>
                <a:latin typeface="Lato"/>
                <a:ea typeface="Lato"/>
                <a:cs typeface="Lato"/>
                <a:sym typeface="Lato"/>
              </a:rPr>
              <a:t> : Prédominance de la population active (Millennials), moteur principal de la consommation urbaine.</a:t>
            </a:r>
            <a:endParaRPr sz="900">
              <a:solidFill>
                <a:schemeClr val="dk1"/>
              </a:solidFill>
              <a:latin typeface="Lato"/>
              <a:ea typeface="Lato"/>
              <a:cs typeface="Lato"/>
              <a:sym typeface="Lato"/>
            </a:endParaRPr>
          </a:p>
          <a:p>
            <a:pPr indent="0" lvl="0" marL="0" rtl="0" algn="just">
              <a:lnSpc>
                <a:spcPct val="150000"/>
              </a:lnSpc>
              <a:spcBef>
                <a:spcPts val="600"/>
              </a:spcBef>
              <a:spcAft>
                <a:spcPts val="0"/>
              </a:spcAft>
              <a:buNone/>
            </a:pPr>
            <a:r>
              <a:rPr b="1" lang="fr" sz="900">
                <a:solidFill>
                  <a:schemeClr val="dk1"/>
                </a:solidFill>
                <a:latin typeface="Lato"/>
                <a:ea typeface="Lato"/>
                <a:cs typeface="Lato"/>
                <a:sym typeface="Lato"/>
              </a:rPr>
              <a:t>Observation</a:t>
            </a:r>
            <a:r>
              <a:rPr lang="fr" sz="900">
                <a:solidFill>
                  <a:schemeClr val="dk1"/>
                </a:solidFill>
                <a:latin typeface="Lato"/>
                <a:ea typeface="Lato"/>
                <a:cs typeface="Lato"/>
                <a:sym typeface="Lato"/>
              </a:rPr>
              <a:t> : Bien que l'audience s'étende de 18 à 70 ans, le volume de fréquentation est porté par les jeunes adultes.</a:t>
            </a:r>
            <a:endParaRPr sz="900">
              <a:solidFill>
                <a:schemeClr val="dk1"/>
              </a:solidFill>
              <a:latin typeface="Lato"/>
              <a:ea typeface="Lato"/>
              <a:cs typeface="Lato"/>
              <a:sym typeface="Lato"/>
            </a:endParaRPr>
          </a:p>
          <a:p>
            <a:pPr indent="0" lvl="0" marL="0" rtl="0" algn="just">
              <a:lnSpc>
                <a:spcPct val="150000"/>
              </a:lnSpc>
              <a:spcBef>
                <a:spcPts val="600"/>
              </a:spcBef>
              <a:spcAft>
                <a:spcPts val="600"/>
              </a:spcAft>
              <a:buNone/>
            </a:pPr>
            <a:r>
              <a:rPr b="1" lang="fr" sz="900">
                <a:solidFill>
                  <a:schemeClr val="dk1"/>
                </a:solidFill>
                <a:latin typeface="Lato"/>
                <a:ea typeface="Lato"/>
                <a:cs typeface="Lato"/>
                <a:sym typeface="Lato"/>
              </a:rPr>
              <a:t>Impact Marketing </a:t>
            </a:r>
            <a:r>
              <a:rPr lang="fr" sz="900">
                <a:solidFill>
                  <a:schemeClr val="dk1"/>
                </a:solidFill>
                <a:latin typeface="Lato"/>
                <a:ea typeface="Lato"/>
                <a:cs typeface="Lato"/>
                <a:sym typeface="Lato"/>
              </a:rPr>
              <a:t>: Justifie l'utilisation de canaux digitaux et d'expériences basées sur l'immédiateté et les tendances.</a:t>
            </a:r>
            <a:endParaRPr sz="900">
              <a:solidFill>
                <a:schemeClr val="dk1"/>
              </a:solidFill>
              <a:latin typeface="Lato"/>
              <a:ea typeface="Lato"/>
              <a:cs typeface="Lato"/>
              <a:sym typeface="Lato"/>
            </a:endParaRPr>
          </a:p>
        </p:txBody>
      </p:sp>
      <p:cxnSp>
        <p:nvCxnSpPr>
          <p:cNvPr id="191" name="Google Shape;191;p27"/>
          <p:cNvCxnSpPr/>
          <p:nvPr/>
        </p:nvCxnSpPr>
        <p:spPr>
          <a:xfrm>
            <a:off x="4763266" y="1567172"/>
            <a:ext cx="4149000" cy="0"/>
          </a:xfrm>
          <a:prstGeom prst="straightConnector1">
            <a:avLst/>
          </a:prstGeom>
          <a:noFill/>
          <a:ln cap="flat" cmpd="sng" w="19050">
            <a:solidFill>
              <a:schemeClr val="accent1"/>
            </a:solidFill>
            <a:prstDash val="solid"/>
            <a:round/>
            <a:headEnd len="med" w="med" type="none"/>
            <a:tailEnd len="med" w="med" type="none"/>
          </a:ln>
        </p:spPr>
      </p:cxnSp>
      <p:sp>
        <p:nvSpPr>
          <p:cNvPr descr="takeaway" id="192" name="Google Shape;192;p27"/>
          <p:cNvSpPr txBox="1"/>
          <p:nvPr>
            <p:ph idx="2" type="subTitle"/>
          </p:nvPr>
        </p:nvSpPr>
        <p:spPr>
          <a:xfrm>
            <a:off x="342908" y="781812"/>
            <a:ext cx="8456100" cy="466500"/>
          </a:xfrm>
          <a:prstGeom prst="rect">
            <a:avLst/>
          </a:prstGeom>
          <a:solidFill>
            <a:schemeClr val="accent5"/>
          </a:solidFill>
        </p:spPr>
        <p:txBody>
          <a:bodyPr anchorCtr="0" anchor="ctr" bIns="34275" lIns="34275" spcFirstLastPara="1" rIns="34275" wrap="square" tIns="68575">
            <a:noAutofit/>
          </a:bodyPr>
          <a:lstStyle/>
          <a:p>
            <a:pPr indent="0" lvl="0" marL="0" marR="0" rtl="0" algn="l">
              <a:lnSpc>
                <a:spcPct val="90000"/>
              </a:lnSpc>
              <a:spcBef>
                <a:spcPts val="0"/>
              </a:spcBef>
              <a:spcAft>
                <a:spcPts val="0"/>
              </a:spcAft>
              <a:buNone/>
            </a:pPr>
            <a:r>
              <a:rPr b="1" lang="fr">
                <a:solidFill>
                  <a:schemeClr val="lt1"/>
                </a:solidFill>
                <a:latin typeface="Lato"/>
                <a:ea typeface="Lato"/>
                <a:cs typeface="Lato"/>
                <a:sym typeface="Lato"/>
              </a:rPr>
              <a:t>La distribution d'âge révèle un pic marqué chez les 30-35 ans, identifiant un segment clé et actif de la clientèle.</a:t>
            </a:r>
            <a:endParaRPr b="1">
              <a:solidFill>
                <a:schemeClr val="lt1"/>
              </a:solidFill>
              <a:latin typeface="Lato"/>
              <a:ea typeface="Lato"/>
              <a:cs typeface="Lato"/>
              <a:sym typeface="Lato"/>
            </a:endParaRPr>
          </a:p>
        </p:txBody>
      </p:sp>
      <p:sp>
        <p:nvSpPr>
          <p:cNvPr descr="title" id="193" name="Google Shape;193;p27"/>
          <p:cNvSpPr txBox="1"/>
          <p:nvPr>
            <p:ph type="title"/>
          </p:nvPr>
        </p:nvSpPr>
        <p:spPr>
          <a:xfrm>
            <a:off x="342908" y="312045"/>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Analyse Exploratoire: Analyse Univariée</a:t>
            </a:r>
            <a:endParaRPr b="1">
              <a:latin typeface="Montserrat"/>
              <a:ea typeface="Montserrat"/>
              <a:cs typeface="Montserrat"/>
              <a:sym typeface="Montserrat"/>
            </a:endParaRPr>
          </a:p>
        </p:txBody>
      </p:sp>
      <p:sp>
        <p:nvSpPr>
          <p:cNvPr id="194" name="Google Shape;194;p27"/>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195" name="Google Shape;195;p27"/>
          <p:cNvPicPr preferRelativeResize="0"/>
          <p:nvPr/>
        </p:nvPicPr>
        <p:blipFill>
          <a:blip r:embed="rId3">
            <a:alphaModFix/>
          </a:blip>
          <a:stretch>
            <a:fillRect/>
          </a:stretch>
        </p:blipFill>
        <p:spPr>
          <a:xfrm>
            <a:off x="4983131" y="1639688"/>
            <a:ext cx="3709293" cy="28723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descr="header_1" id="200" name="Google Shape;200;p28"/>
          <p:cNvSpPr/>
          <p:nvPr/>
        </p:nvSpPr>
        <p:spPr>
          <a:xfrm>
            <a:off x="4643876" y="1181100"/>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Playfair Display"/>
                <a:ea typeface="Playfair Display"/>
                <a:cs typeface="Playfair Display"/>
                <a:sym typeface="Playfair Display"/>
              </a:rPr>
              <a:t>Distribution du Revenu Annuel</a:t>
            </a:r>
            <a:endParaRPr b="1" sz="900">
              <a:solidFill>
                <a:schemeClr val="dk1"/>
              </a:solidFill>
              <a:latin typeface="Playfair Display"/>
              <a:ea typeface="Playfair Display"/>
              <a:cs typeface="Playfair Display"/>
              <a:sym typeface="Playfair Display"/>
            </a:endParaRPr>
          </a:p>
        </p:txBody>
      </p:sp>
      <p:sp>
        <p:nvSpPr>
          <p:cNvPr descr="detail_1" id="201" name="Google Shape;201;p28"/>
          <p:cNvSpPr txBox="1"/>
          <p:nvPr/>
        </p:nvSpPr>
        <p:spPr>
          <a:xfrm>
            <a:off x="423000" y="1645952"/>
            <a:ext cx="4149000" cy="1819800"/>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0"/>
              </a:spcBef>
              <a:spcAft>
                <a:spcPts val="0"/>
              </a:spcAft>
              <a:buNone/>
            </a:pPr>
            <a:r>
              <a:rPr b="1" lang="fr" sz="900">
                <a:solidFill>
                  <a:schemeClr val="dk2"/>
                </a:solidFill>
                <a:latin typeface="Lato"/>
                <a:ea typeface="Lato"/>
                <a:cs typeface="Lato"/>
                <a:sym typeface="Lato"/>
              </a:rPr>
              <a:t>Amplitude </a:t>
            </a:r>
            <a:r>
              <a:rPr lang="fr" sz="900">
                <a:solidFill>
                  <a:schemeClr val="dk2"/>
                </a:solidFill>
                <a:latin typeface="Lato"/>
                <a:ea typeface="Lato"/>
                <a:cs typeface="Lato"/>
                <a:sym typeface="Lato"/>
              </a:rPr>
              <a:t>: Forte dispersion des revenus, allant de 15k$ à 137k$ par an.</a:t>
            </a:r>
            <a:endParaRPr sz="900">
              <a:solidFill>
                <a:schemeClr val="dk2"/>
              </a:solidFill>
              <a:latin typeface="Lato"/>
              <a:ea typeface="Lato"/>
              <a:cs typeface="Lato"/>
              <a:sym typeface="Lato"/>
            </a:endParaRPr>
          </a:p>
          <a:p>
            <a:pPr indent="0" lvl="0" marL="0" rtl="0" algn="just">
              <a:lnSpc>
                <a:spcPct val="115000"/>
              </a:lnSpc>
              <a:spcBef>
                <a:spcPts val="600"/>
              </a:spcBef>
              <a:spcAft>
                <a:spcPts val="0"/>
              </a:spcAft>
              <a:buNone/>
            </a:pPr>
            <a:r>
              <a:rPr b="1" lang="fr" sz="900">
                <a:solidFill>
                  <a:schemeClr val="dk2"/>
                </a:solidFill>
                <a:latin typeface="Lato"/>
                <a:ea typeface="Lato"/>
                <a:cs typeface="Lato"/>
                <a:sym typeface="Lato"/>
              </a:rPr>
              <a:t>Distribution </a:t>
            </a:r>
            <a:r>
              <a:rPr lang="fr" sz="900">
                <a:solidFill>
                  <a:schemeClr val="dk2"/>
                </a:solidFill>
                <a:latin typeface="Lato"/>
                <a:ea typeface="Lato"/>
                <a:cs typeface="Lato"/>
                <a:sym typeface="Lato"/>
              </a:rPr>
              <a:t>: Profil assez homogène avec une légère concentration autour de la classe moyenne (60k$ - 70k$).</a:t>
            </a:r>
            <a:endParaRPr sz="900">
              <a:solidFill>
                <a:schemeClr val="dk2"/>
              </a:solidFill>
              <a:latin typeface="Lato"/>
              <a:ea typeface="Lato"/>
              <a:cs typeface="Lato"/>
              <a:sym typeface="Lato"/>
            </a:endParaRPr>
          </a:p>
          <a:p>
            <a:pPr indent="0" lvl="0" marL="0" rtl="0" algn="just">
              <a:lnSpc>
                <a:spcPct val="115000"/>
              </a:lnSpc>
              <a:spcBef>
                <a:spcPts val="600"/>
              </a:spcBef>
              <a:spcAft>
                <a:spcPts val="0"/>
              </a:spcAft>
              <a:buNone/>
            </a:pPr>
            <a:r>
              <a:rPr b="1" lang="fr" sz="900">
                <a:solidFill>
                  <a:schemeClr val="dk2"/>
                </a:solidFill>
                <a:latin typeface="Lato"/>
                <a:ea typeface="Lato"/>
                <a:cs typeface="Lato"/>
                <a:sym typeface="Lato"/>
              </a:rPr>
              <a:t>Constat clé</a:t>
            </a:r>
            <a:r>
              <a:rPr lang="fr" sz="900">
                <a:solidFill>
                  <a:schemeClr val="dk2"/>
                </a:solidFill>
                <a:latin typeface="Lato"/>
                <a:ea typeface="Lato"/>
                <a:cs typeface="Lato"/>
                <a:sym typeface="Lato"/>
              </a:rPr>
              <a:t> : Le Dubai Mall attire tous les segments socio-économiques, des budgets modestes aux hauts revenus.</a:t>
            </a:r>
            <a:endParaRPr sz="900">
              <a:solidFill>
                <a:schemeClr val="dk2"/>
              </a:solidFill>
              <a:latin typeface="Lato"/>
              <a:ea typeface="Lato"/>
              <a:cs typeface="Lato"/>
              <a:sym typeface="Lato"/>
            </a:endParaRPr>
          </a:p>
          <a:p>
            <a:pPr indent="0" lvl="0" marL="0" rtl="0" algn="just">
              <a:lnSpc>
                <a:spcPct val="115000"/>
              </a:lnSpc>
              <a:spcBef>
                <a:spcPts val="600"/>
              </a:spcBef>
              <a:spcAft>
                <a:spcPts val="600"/>
              </a:spcAft>
              <a:buNone/>
            </a:pPr>
            <a:r>
              <a:rPr b="1" lang="fr" sz="900">
                <a:solidFill>
                  <a:schemeClr val="dk2"/>
                </a:solidFill>
                <a:latin typeface="Lato"/>
                <a:ea typeface="Lato"/>
                <a:cs typeface="Lato"/>
                <a:sym typeface="Lato"/>
              </a:rPr>
              <a:t>Nécessité technique</a:t>
            </a:r>
            <a:r>
              <a:rPr lang="fr" sz="900">
                <a:solidFill>
                  <a:schemeClr val="dk2"/>
                </a:solidFill>
                <a:latin typeface="Lato"/>
                <a:ea typeface="Lato"/>
                <a:cs typeface="Lato"/>
                <a:sym typeface="Lato"/>
              </a:rPr>
              <a:t> : Cette diversité justifie l'utilisation du Clustering pour croiser la capacité financière avec le comportement d'achat réel.</a:t>
            </a:r>
            <a:endParaRPr sz="900">
              <a:solidFill>
                <a:schemeClr val="dk2"/>
              </a:solidFill>
              <a:latin typeface="Lato"/>
              <a:ea typeface="Lato"/>
              <a:cs typeface="Lato"/>
              <a:sym typeface="Lato"/>
            </a:endParaRPr>
          </a:p>
        </p:txBody>
      </p:sp>
      <p:cxnSp>
        <p:nvCxnSpPr>
          <p:cNvPr id="202" name="Google Shape;202;p28"/>
          <p:cNvCxnSpPr/>
          <p:nvPr/>
        </p:nvCxnSpPr>
        <p:spPr>
          <a:xfrm>
            <a:off x="4650969" y="1476084"/>
            <a:ext cx="4149000" cy="0"/>
          </a:xfrm>
          <a:prstGeom prst="straightConnector1">
            <a:avLst/>
          </a:prstGeom>
          <a:noFill/>
          <a:ln cap="flat" cmpd="sng" w="19050">
            <a:solidFill>
              <a:schemeClr val="accent1"/>
            </a:solidFill>
            <a:prstDash val="solid"/>
            <a:round/>
            <a:headEnd len="med" w="med" type="none"/>
            <a:tailEnd len="med" w="med" type="none"/>
          </a:ln>
        </p:spPr>
      </p:cxnSp>
      <p:sp>
        <p:nvSpPr>
          <p:cNvPr descr="takeaway" id="203" name="Google Shape;203;p28"/>
          <p:cNvSpPr txBox="1"/>
          <p:nvPr>
            <p:ph idx="2" type="subTitle"/>
          </p:nvPr>
        </p:nvSpPr>
        <p:spPr>
          <a:xfrm>
            <a:off x="342908" y="781812"/>
            <a:ext cx="8456100" cy="466500"/>
          </a:xfrm>
          <a:prstGeom prst="rect">
            <a:avLst/>
          </a:prstGeom>
          <a:solidFill>
            <a:schemeClr val="accent5"/>
          </a:solidFill>
        </p:spPr>
        <p:txBody>
          <a:bodyPr anchorCtr="0" anchor="ctr" bIns="34275" lIns="34275" spcFirstLastPara="1" rIns="34275" wrap="square" tIns="68575">
            <a:noAutofit/>
          </a:bodyPr>
          <a:lstStyle/>
          <a:p>
            <a:pPr indent="0" lvl="0" marL="0" marR="0" rtl="0" algn="l">
              <a:lnSpc>
                <a:spcPct val="90000"/>
              </a:lnSpc>
              <a:spcBef>
                <a:spcPts val="0"/>
              </a:spcBef>
              <a:spcAft>
                <a:spcPts val="0"/>
              </a:spcAft>
              <a:buNone/>
            </a:pPr>
            <a:r>
              <a:rPr b="1" lang="fr">
                <a:solidFill>
                  <a:schemeClr val="lt1"/>
                </a:solidFill>
                <a:latin typeface="Lato"/>
                <a:ea typeface="Lato"/>
                <a:cs typeface="Lato"/>
                <a:sym typeface="Lato"/>
              </a:rPr>
              <a:t>La distribution des revenus révèle une forte dispersion, avec une concentration sur la classe moyenne, reflétant la diversité socio-économique de la clientèle</a:t>
            </a:r>
            <a:endParaRPr b="1">
              <a:solidFill>
                <a:schemeClr val="lt1"/>
              </a:solidFill>
              <a:latin typeface="Lato"/>
              <a:ea typeface="Lato"/>
              <a:cs typeface="Lato"/>
              <a:sym typeface="Lato"/>
            </a:endParaRPr>
          </a:p>
        </p:txBody>
      </p:sp>
      <p:sp>
        <p:nvSpPr>
          <p:cNvPr descr="title" id="204" name="Google Shape;204;p28"/>
          <p:cNvSpPr txBox="1"/>
          <p:nvPr>
            <p:ph type="title"/>
          </p:nvPr>
        </p:nvSpPr>
        <p:spPr>
          <a:xfrm>
            <a:off x="342908" y="284930"/>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Analyse Exploratoire: </a:t>
            </a:r>
            <a:r>
              <a:rPr b="1" lang="fr">
                <a:latin typeface="Montserrat"/>
                <a:ea typeface="Montserrat"/>
                <a:cs typeface="Montserrat"/>
                <a:sym typeface="Montserrat"/>
              </a:rPr>
              <a:t>Analyse Univariée</a:t>
            </a:r>
            <a:endParaRPr b="1">
              <a:latin typeface="Montserrat"/>
              <a:ea typeface="Montserrat"/>
              <a:cs typeface="Montserrat"/>
              <a:sym typeface="Montserrat"/>
            </a:endParaRPr>
          </a:p>
        </p:txBody>
      </p:sp>
      <p:sp>
        <p:nvSpPr>
          <p:cNvPr id="205" name="Google Shape;205;p28"/>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206" name="Google Shape;206;p28"/>
          <p:cNvPicPr preferRelativeResize="0"/>
          <p:nvPr/>
        </p:nvPicPr>
        <p:blipFill>
          <a:blip r:embed="rId3">
            <a:alphaModFix/>
          </a:blip>
          <a:stretch>
            <a:fillRect/>
          </a:stretch>
        </p:blipFill>
        <p:spPr>
          <a:xfrm>
            <a:off x="4826825" y="1545525"/>
            <a:ext cx="3783101" cy="291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descr="header_0" id="211" name="Google Shape;211;p29"/>
          <p:cNvSpPr/>
          <p:nvPr/>
        </p:nvSpPr>
        <p:spPr>
          <a:xfrm>
            <a:off x="4555333" y="925437"/>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Matrice de Corrélation (Heatmap)</a:t>
            </a:r>
            <a:endParaRPr b="1" sz="900">
              <a:solidFill>
                <a:schemeClr val="dk1"/>
              </a:solidFill>
              <a:latin typeface="Lato"/>
              <a:ea typeface="Lato"/>
              <a:cs typeface="Lato"/>
              <a:sym typeface="Lato"/>
            </a:endParaRPr>
          </a:p>
        </p:txBody>
      </p:sp>
      <p:cxnSp>
        <p:nvCxnSpPr>
          <p:cNvPr id="212" name="Google Shape;212;p29"/>
          <p:cNvCxnSpPr/>
          <p:nvPr/>
        </p:nvCxnSpPr>
        <p:spPr>
          <a:xfrm>
            <a:off x="4555333" y="1220412"/>
            <a:ext cx="4149000" cy="0"/>
          </a:xfrm>
          <a:prstGeom prst="straightConnector1">
            <a:avLst/>
          </a:prstGeom>
          <a:noFill/>
          <a:ln cap="flat" cmpd="sng" w="19050">
            <a:solidFill>
              <a:schemeClr val="accent1"/>
            </a:solidFill>
            <a:prstDash val="solid"/>
            <a:round/>
            <a:headEnd len="med" w="med" type="none"/>
            <a:tailEnd len="med" w="med" type="none"/>
          </a:ln>
        </p:spPr>
      </p:cxnSp>
      <p:sp>
        <p:nvSpPr>
          <p:cNvPr descr="takeaway" id="213" name="Google Shape;213;p29"/>
          <p:cNvSpPr txBox="1"/>
          <p:nvPr>
            <p:ph idx="2" type="subTitle"/>
          </p:nvPr>
        </p:nvSpPr>
        <p:spPr>
          <a:xfrm>
            <a:off x="370023" y="1618150"/>
            <a:ext cx="3898500" cy="1676100"/>
          </a:xfrm>
          <a:prstGeom prst="rect">
            <a:avLst/>
          </a:prstGeom>
        </p:spPr>
        <p:txBody>
          <a:bodyPr anchorCtr="0" anchor="ctr" bIns="34275" lIns="34275" spcFirstLastPara="1" rIns="34275" wrap="square" tIns="68575">
            <a:noAutofit/>
          </a:bodyPr>
          <a:lstStyle/>
          <a:p>
            <a:pPr indent="-285750" lvl="0" marL="457200" rtl="0" algn="just">
              <a:lnSpc>
                <a:spcPct val="150000"/>
              </a:lnSpc>
              <a:spcBef>
                <a:spcPts val="0"/>
              </a:spcBef>
              <a:spcAft>
                <a:spcPts val="0"/>
              </a:spcAft>
              <a:buSzPts val="900"/>
              <a:buFont typeface="Lato"/>
              <a:buChar char="❏"/>
            </a:pPr>
            <a:r>
              <a:rPr lang="fr">
                <a:latin typeface="Lato"/>
                <a:ea typeface="Lato"/>
                <a:cs typeface="Lato"/>
                <a:sym typeface="Lato"/>
              </a:rPr>
              <a:t>F</a:t>
            </a:r>
            <a:r>
              <a:rPr lang="fr">
                <a:latin typeface="Lato"/>
                <a:ea typeface="Lato"/>
                <a:cs typeface="Lato"/>
                <a:sym typeface="Lato"/>
              </a:rPr>
              <a:t>aible corrélation entre revenu annuel et spending score :       le comportement d’achat ne dépend pas uniquement du revenu. </a:t>
            </a:r>
            <a:endParaRPr>
              <a:latin typeface="Lato"/>
              <a:ea typeface="Lato"/>
              <a:cs typeface="Lato"/>
              <a:sym typeface="Lato"/>
            </a:endParaRPr>
          </a:p>
          <a:p>
            <a:pPr indent="-285750" lvl="0" marL="457200" rtl="0" algn="just">
              <a:lnSpc>
                <a:spcPct val="150000"/>
              </a:lnSpc>
              <a:spcBef>
                <a:spcPts val="0"/>
              </a:spcBef>
              <a:spcAft>
                <a:spcPts val="0"/>
              </a:spcAft>
              <a:buSzPts val="900"/>
              <a:buFont typeface="Lato"/>
              <a:buChar char="❏"/>
            </a:pPr>
            <a:r>
              <a:rPr lang="fr">
                <a:latin typeface="Lato"/>
                <a:ea typeface="Lato"/>
                <a:cs typeface="Lato"/>
                <a:sym typeface="Lato"/>
              </a:rPr>
              <a:t>Légère </a:t>
            </a:r>
            <a:r>
              <a:rPr lang="fr">
                <a:solidFill>
                  <a:schemeClr val="dk1"/>
                </a:solidFill>
                <a:latin typeface="Lato"/>
                <a:ea typeface="Lato"/>
                <a:cs typeface="Lato"/>
                <a:sym typeface="Lato"/>
              </a:rPr>
              <a:t>corrélation </a:t>
            </a:r>
            <a:r>
              <a:rPr lang="fr">
                <a:latin typeface="Lato"/>
                <a:ea typeface="Lato"/>
                <a:cs typeface="Lato"/>
                <a:sym typeface="Lato"/>
              </a:rPr>
              <a:t>négativement entre âge et spending score:        Les clients plus jeunes ont tendance à des scores de dépense plus élevés. </a:t>
            </a:r>
            <a:endParaRPr>
              <a:latin typeface="Lato"/>
              <a:ea typeface="Lato"/>
              <a:cs typeface="Lato"/>
              <a:sym typeface="Lato"/>
            </a:endParaRPr>
          </a:p>
        </p:txBody>
      </p:sp>
      <p:sp>
        <p:nvSpPr>
          <p:cNvPr descr="title" id="214" name="Google Shape;214;p29"/>
          <p:cNvSpPr txBox="1"/>
          <p:nvPr>
            <p:ph type="title"/>
          </p:nvPr>
        </p:nvSpPr>
        <p:spPr>
          <a:xfrm>
            <a:off x="254925" y="411475"/>
            <a:ext cx="8677800" cy="3423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sz="1900">
                <a:latin typeface="Montserrat"/>
                <a:ea typeface="Montserrat"/>
                <a:cs typeface="Montserrat"/>
                <a:sym typeface="Montserrat"/>
              </a:rPr>
              <a:t>Analyse Exploratoire: Analyse Bivariée &amp; Corrélations</a:t>
            </a:r>
            <a:endParaRPr b="1" sz="1900">
              <a:latin typeface="Montserrat"/>
              <a:ea typeface="Montserrat"/>
              <a:cs typeface="Montserrat"/>
              <a:sym typeface="Montserrat"/>
            </a:endParaRPr>
          </a:p>
        </p:txBody>
      </p:sp>
      <p:sp>
        <p:nvSpPr>
          <p:cNvPr id="215" name="Google Shape;215;p29"/>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pic>
        <p:nvPicPr>
          <p:cNvPr id="216" name="Google Shape;216;p29"/>
          <p:cNvPicPr preferRelativeResize="0"/>
          <p:nvPr/>
        </p:nvPicPr>
        <p:blipFill>
          <a:blip r:embed="rId3">
            <a:alphaModFix/>
          </a:blip>
          <a:stretch>
            <a:fillRect/>
          </a:stretch>
        </p:blipFill>
        <p:spPr>
          <a:xfrm>
            <a:off x="4472450" y="1327526"/>
            <a:ext cx="4314749" cy="3322400"/>
          </a:xfrm>
          <a:prstGeom prst="rect">
            <a:avLst/>
          </a:prstGeom>
          <a:noFill/>
          <a:ln>
            <a:noFill/>
          </a:ln>
        </p:spPr>
      </p:pic>
      <p:sp>
        <p:nvSpPr>
          <p:cNvPr descr="takeaway" id="217" name="Google Shape;217;p29"/>
          <p:cNvSpPr txBox="1"/>
          <p:nvPr>
            <p:ph idx="2" type="subTitle"/>
          </p:nvPr>
        </p:nvSpPr>
        <p:spPr>
          <a:xfrm>
            <a:off x="528275" y="987150"/>
            <a:ext cx="3582000" cy="5262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b="1" lang="fr">
                <a:solidFill>
                  <a:schemeClr val="lt1"/>
                </a:solidFill>
                <a:latin typeface="Lato"/>
                <a:ea typeface="Lato"/>
                <a:cs typeface="Lato"/>
                <a:sym typeface="Lato"/>
              </a:rPr>
              <a:t>L'absence de corrélation linéaire forte entre nos variables justifie l'utilisation d'un algorithme non linéaire pour capturer des structures de groupes complexes.</a:t>
            </a:r>
            <a:endParaRPr b="1">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descr="title" id="222" name="Google Shape;222;p30"/>
          <p:cNvSpPr txBox="1"/>
          <p:nvPr>
            <p:ph type="title"/>
          </p:nvPr>
        </p:nvSpPr>
        <p:spPr>
          <a:xfrm>
            <a:off x="342908" y="230689"/>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Analyse du Genre</a:t>
            </a:r>
            <a:endParaRPr b="1">
              <a:latin typeface="Montserrat"/>
              <a:ea typeface="Montserrat"/>
              <a:cs typeface="Montserrat"/>
              <a:sym typeface="Montserrat"/>
            </a:endParaRPr>
          </a:p>
        </p:txBody>
      </p:sp>
      <p:sp>
        <p:nvSpPr>
          <p:cNvPr id="223" name="Google Shape;223;p30"/>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_0" id="224" name="Google Shape;224;p30"/>
          <p:cNvSpPr/>
          <p:nvPr/>
        </p:nvSpPr>
        <p:spPr>
          <a:xfrm>
            <a:off x="4835569" y="2087865"/>
            <a:ext cx="41490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Comportements basés sur le genre</a:t>
            </a:r>
            <a:endParaRPr b="1" sz="900">
              <a:solidFill>
                <a:schemeClr val="lt1"/>
              </a:solidFill>
              <a:latin typeface="Lato"/>
              <a:ea typeface="Lato"/>
              <a:cs typeface="Lato"/>
              <a:sym typeface="Lato"/>
            </a:endParaRPr>
          </a:p>
        </p:txBody>
      </p:sp>
      <p:sp>
        <p:nvSpPr>
          <p:cNvPr descr="detail_0" id="225" name="Google Shape;225;p30"/>
          <p:cNvSpPr txBox="1"/>
          <p:nvPr/>
        </p:nvSpPr>
        <p:spPr>
          <a:xfrm>
            <a:off x="4835000" y="2365069"/>
            <a:ext cx="4149000" cy="1475100"/>
          </a:xfrm>
          <a:prstGeom prst="rect">
            <a:avLst/>
          </a:prstGeom>
          <a:noFill/>
          <a:ln>
            <a:noFill/>
          </a:ln>
        </p:spPr>
        <p:txBody>
          <a:bodyPr anchorCtr="0" anchor="ctr" bIns="68575" lIns="68575" spcFirstLastPara="1" rIns="68575" wrap="square" tIns="68575">
            <a:noAutofit/>
          </a:bodyPr>
          <a:lstStyle/>
          <a:p>
            <a:pPr indent="-120650" lvl="0" marL="101600" rtl="0" algn="l">
              <a:spcBef>
                <a:spcPts val="0"/>
              </a:spcBef>
              <a:spcAft>
                <a:spcPts val="0"/>
              </a:spcAft>
              <a:buClr>
                <a:schemeClr val="dk2"/>
              </a:buClr>
              <a:buSzPts val="900"/>
              <a:buFont typeface="Lato"/>
              <a:buChar char="•"/>
            </a:pPr>
            <a:r>
              <a:rPr lang="fr" sz="900">
                <a:solidFill>
                  <a:schemeClr val="dk2"/>
                </a:solidFill>
                <a:latin typeface="Lato"/>
                <a:ea typeface="Lato"/>
                <a:cs typeface="Lato"/>
                <a:sym typeface="Lato"/>
              </a:rPr>
              <a:t>Le test de Mann-Whitney (p = 0.571) ne met en évidence aucune différence significative du Spending Score selon le genre.</a:t>
            </a:r>
            <a:endParaRPr sz="900">
              <a:solidFill>
                <a:schemeClr val="dk2"/>
              </a:solidFill>
              <a:latin typeface="Lato"/>
              <a:ea typeface="Lato"/>
              <a:cs typeface="Lato"/>
              <a:sym typeface="Lato"/>
            </a:endParaRPr>
          </a:p>
          <a:p>
            <a:pPr indent="-120650" lvl="0" marL="101600" rtl="0" algn="l">
              <a:spcBef>
                <a:spcPts val="600"/>
              </a:spcBef>
              <a:spcAft>
                <a:spcPts val="600"/>
              </a:spcAft>
              <a:buClr>
                <a:schemeClr val="dk2"/>
              </a:buClr>
              <a:buSzPts val="900"/>
              <a:buFont typeface="Lato"/>
              <a:buChar char="•"/>
            </a:pPr>
            <a:r>
              <a:rPr lang="fr" sz="900">
                <a:solidFill>
                  <a:schemeClr val="dk2"/>
                </a:solidFill>
                <a:latin typeface="Lato"/>
                <a:ea typeface="Lato"/>
                <a:cs typeface="Lato"/>
                <a:sym typeface="Lato"/>
              </a:rPr>
              <a:t>La taille d’effet mesurée par le coefficient de Cliff (δ = -0.047) est négligeable, confirmant l’absence d’association substantielle.</a:t>
            </a:r>
            <a:endParaRPr sz="900">
              <a:solidFill>
                <a:schemeClr val="dk2"/>
              </a:solidFill>
              <a:latin typeface="Lato"/>
              <a:ea typeface="Lato"/>
              <a:cs typeface="Lato"/>
              <a:sym typeface="Lato"/>
            </a:endParaRPr>
          </a:p>
        </p:txBody>
      </p:sp>
      <p:sp>
        <p:nvSpPr>
          <p:cNvPr descr="takeaway" id="226" name="Google Shape;226;p30"/>
          <p:cNvSpPr txBox="1"/>
          <p:nvPr>
            <p:ph idx="2" type="subTitle"/>
          </p:nvPr>
        </p:nvSpPr>
        <p:spPr>
          <a:xfrm>
            <a:off x="359712" y="754850"/>
            <a:ext cx="8456100" cy="4665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fr">
                <a:solidFill>
                  <a:schemeClr val="lt1"/>
                </a:solidFill>
                <a:latin typeface="Lato"/>
                <a:ea typeface="Lato"/>
                <a:cs typeface="Lato"/>
                <a:sym typeface="Lato"/>
              </a:rPr>
              <a:t>Le genre ne constitue donc pas une variable discriminante pertinente pour le clustering, mais peut éventuellement servir à l’interprétation descriptive des segments</a:t>
            </a:r>
            <a:endParaRPr b="1">
              <a:solidFill>
                <a:schemeClr val="lt1"/>
              </a:solidFill>
              <a:latin typeface="Lato"/>
              <a:ea typeface="Lato"/>
              <a:cs typeface="Lato"/>
              <a:sym typeface="Lato"/>
            </a:endParaRPr>
          </a:p>
        </p:txBody>
      </p:sp>
      <p:pic>
        <p:nvPicPr>
          <p:cNvPr id="227" name="Google Shape;227;p30"/>
          <p:cNvPicPr preferRelativeResize="0"/>
          <p:nvPr/>
        </p:nvPicPr>
        <p:blipFill>
          <a:blip r:embed="rId3">
            <a:alphaModFix/>
          </a:blip>
          <a:stretch>
            <a:fillRect/>
          </a:stretch>
        </p:blipFill>
        <p:spPr>
          <a:xfrm>
            <a:off x="529713" y="1692741"/>
            <a:ext cx="3935575" cy="2970125"/>
          </a:xfrm>
          <a:prstGeom prst="rect">
            <a:avLst/>
          </a:prstGeom>
          <a:noFill/>
          <a:ln>
            <a:noFill/>
          </a:ln>
        </p:spPr>
      </p:pic>
      <p:sp>
        <p:nvSpPr>
          <p:cNvPr id="228" name="Google Shape;228;p30"/>
          <p:cNvSpPr/>
          <p:nvPr/>
        </p:nvSpPr>
        <p:spPr>
          <a:xfrm rot="5400000">
            <a:off x="4058637" y="2656783"/>
            <a:ext cx="949500" cy="187800"/>
          </a:xfrm>
          <a:prstGeom prst="triangle">
            <a:avLst>
              <a:gd fmla="val 5000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descr="header_0" id="229" name="Google Shape;229;p30"/>
          <p:cNvSpPr/>
          <p:nvPr/>
        </p:nvSpPr>
        <p:spPr>
          <a:xfrm>
            <a:off x="423008" y="1354810"/>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Distribution du Spending Score selon le genre</a:t>
            </a:r>
            <a:endParaRPr b="1" sz="900">
              <a:solidFill>
                <a:schemeClr val="dk1"/>
              </a:solidFill>
              <a:latin typeface="Lato"/>
              <a:ea typeface="Lato"/>
              <a:cs typeface="Lato"/>
              <a:sym typeface="Lato"/>
            </a:endParaRPr>
          </a:p>
        </p:txBody>
      </p:sp>
      <p:cxnSp>
        <p:nvCxnSpPr>
          <p:cNvPr id="230" name="Google Shape;230;p30"/>
          <p:cNvCxnSpPr/>
          <p:nvPr/>
        </p:nvCxnSpPr>
        <p:spPr>
          <a:xfrm>
            <a:off x="423008" y="1649785"/>
            <a:ext cx="4149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descr="title" id="235" name="Google Shape;235;p31"/>
          <p:cNvSpPr txBox="1"/>
          <p:nvPr>
            <p:ph type="title"/>
          </p:nvPr>
        </p:nvSpPr>
        <p:spPr>
          <a:xfrm>
            <a:off x="342908" y="239729"/>
            <a:ext cx="8456100" cy="370500"/>
          </a:xfrm>
          <a:prstGeom prst="rect">
            <a:avLst/>
          </a:prstGeom>
        </p:spPr>
        <p:txBody>
          <a:bodyPr anchorCtr="0" anchor="ctr" bIns="0" lIns="34275" spcFirstLastPara="1" rIns="34275" wrap="square" tIns="34275">
            <a:noAutofit/>
          </a:bodyPr>
          <a:lstStyle/>
          <a:p>
            <a:pPr indent="0" lvl="0" marL="0" rtl="0" algn="l">
              <a:spcBef>
                <a:spcPts val="0"/>
              </a:spcBef>
              <a:spcAft>
                <a:spcPts val="0"/>
              </a:spcAft>
              <a:buNone/>
            </a:pPr>
            <a:r>
              <a:rPr b="1" lang="fr">
                <a:latin typeface="Montserrat"/>
                <a:ea typeface="Montserrat"/>
                <a:cs typeface="Montserrat"/>
                <a:sym typeface="Montserrat"/>
              </a:rPr>
              <a:t>Analyse Exploratoire: Détection des Structures Naturelles</a:t>
            </a:r>
            <a:endParaRPr b="1">
              <a:latin typeface="Montserrat"/>
              <a:ea typeface="Montserrat"/>
              <a:cs typeface="Montserrat"/>
              <a:sym typeface="Montserrat"/>
            </a:endParaRPr>
          </a:p>
        </p:txBody>
      </p:sp>
      <p:sp>
        <p:nvSpPr>
          <p:cNvPr id="236" name="Google Shape;236;p31"/>
          <p:cNvSpPr txBox="1"/>
          <p:nvPr>
            <p:ph idx="12" type="sldNum"/>
          </p:nvPr>
        </p:nvSpPr>
        <p:spPr>
          <a:xfrm>
            <a:off x="6741580" y="4903479"/>
            <a:ext cx="2057400" cy="192000"/>
          </a:xfrm>
          <a:prstGeom prst="rect">
            <a:avLst/>
          </a:prstGeom>
        </p:spPr>
        <p:txBody>
          <a:bodyPr anchorCtr="0" anchor="ctr" bIns="34275" lIns="34275" spcFirstLastPara="1" rIns="34275" wrap="square" tIns="34275">
            <a:noAutofit/>
          </a:bodyPr>
          <a:lstStyle/>
          <a:p>
            <a:pPr indent="0" lvl="0" marL="0" rtl="0" algn="r">
              <a:spcBef>
                <a:spcPts val="0"/>
              </a:spcBef>
              <a:spcAft>
                <a:spcPts val="0"/>
              </a:spcAft>
              <a:buNone/>
            </a:pPr>
            <a:fld id="{00000000-1234-1234-1234-123412341234}" type="slidenum">
              <a:rPr lang="fr"/>
              <a:t>‹#›</a:t>
            </a:fld>
            <a:endParaRPr/>
          </a:p>
        </p:txBody>
      </p:sp>
      <p:sp>
        <p:nvSpPr>
          <p:cNvPr descr="header" id="237" name="Google Shape;237;p31"/>
          <p:cNvSpPr/>
          <p:nvPr/>
        </p:nvSpPr>
        <p:spPr>
          <a:xfrm>
            <a:off x="4596679" y="1417277"/>
            <a:ext cx="4374000" cy="2949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lt1"/>
                </a:solidFill>
                <a:latin typeface="Lato"/>
                <a:ea typeface="Lato"/>
                <a:cs typeface="Lato"/>
                <a:sym typeface="Lato"/>
              </a:rPr>
              <a:t>Identification visuelle des groupes</a:t>
            </a:r>
            <a:endParaRPr b="1" sz="900">
              <a:solidFill>
                <a:schemeClr val="lt1"/>
              </a:solidFill>
              <a:latin typeface="Lato"/>
              <a:ea typeface="Lato"/>
              <a:cs typeface="Lato"/>
              <a:sym typeface="Lato"/>
            </a:endParaRPr>
          </a:p>
        </p:txBody>
      </p:sp>
      <p:sp>
        <p:nvSpPr>
          <p:cNvPr descr="detail" id="238" name="Google Shape;238;p31"/>
          <p:cNvSpPr txBox="1"/>
          <p:nvPr/>
        </p:nvSpPr>
        <p:spPr>
          <a:xfrm>
            <a:off x="4596676" y="1712171"/>
            <a:ext cx="4374000" cy="1753500"/>
          </a:xfrm>
          <a:prstGeom prst="rect">
            <a:avLst/>
          </a:prstGeom>
          <a:noFill/>
          <a:ln cap="flat" cmpd="sng" w="9525">
            <a:solidFill>
              <a:srgbClr val="666666"/>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fr" sz="900">
                <a:solidFill>
                  <a:schemeClr val="dk1"/>
                </a:solidFill>
                <a:latin typeface="Lato"/>
                <a:ea typeface="Lato"/>
                <a:cs typeface="Lato"/>
                <a:sym typeface="Lato"/>
              </a:rPr>
              <a:t>Groupes naturels bien séparés des profils typiques:</a:t>
            </a:r>
            <a:endParaRPr sz="900">
              <a:solidFill>
                <a:schemeClr val="dk1"/>
              </a:solidFill>
              <a:latin typeface="Lato"/>
              <a:ea typeface="Lato"/>
              <a:cs typeface="Lato"/>
              <a:sym typeface="Lato"/>
            </a:endParaRPr>
          </a:p>
          <a:p>
            <a:pPr indent="-219075" lvl="0" marL="360000" rtl="0" algn="l">
              <a:lnSpc>
                <a:spcPct val="115000"/>
              </a:lnSpc>
              <a:spcBef>
                <a:spcPts val="600"/>
              </a:spcBef>
              <a:spcAft>
                <a:spcPts val="0"/>
              </a:spcAft>
              <a:buClr>
                <a:schemeClr val="dk1"/>
              </a:buClr>
              <a:buSzPts val="900"/>
              <a:buFont typeface="Lato"/>
              <a:buChar char="➔"/>
            </a:pPr>
            <a:r>
              <a:rPr lang="fr" sz="900">
                <a:solidFill>
                  <a:schemeClr val="dk1"/>
                </a:solidFill>
                <a:latin typeface="Lato"/>
                <a:ea typeface="Lato"/>
                <a:cs typeface="Lato"/>
                <a:sym typeface="Lato"/>
              </a:rPr>
              <a:t>Haut revenu / forte dépense : clients VIP</a:t>
            </a:r>
            <a:endParaRPr sz="900">
              <a:solidFill>
                <a:schemeClr val="dk1"/>
              </a:solidFill>
              <a:latin typeface="Lato"/>
              <a:ea typeface="Lato"/>
              <a:cs typeface="Lato"/>
              <a:sym typeface="Lato"/>
            </a:endParaRPr>
          </a:p>
          <a:p>
            <a:pPr indent="-219075" lvl="0" marL="3600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Haut revenu / faible dépense : potentiel à activer</a:t>
            </a:r>
            <a:endParaRPr sz="900">
              <a:solidFill>
                <a:schemeClr val="dk1"/>
              </a:solidFill>
              <a:latin typeface="Lato"/>
              <a:ea typeface="Lato"/>
              <a:cs typeface="Lato"/>
              <a:sym typeface="Lato"/>
            </a:endParaRPr>
          </a:p>
          <a:p>
            <a:pPr indent="-219075" lvl="0" marL="3600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Faible revenu / forte dépense : acheteurs impulsifs</a:t>
            </a:r>
            <a:endParaRPr sz="900">
              <a:solidFill>
                <a:schemeClr val="dk1"/>
              </a:solidFill>
              <a:latin typeface="Lato"/>
              <a:ea typeface="Lato"/>
              <a:cs typeface="Lato"/>
              <a:sym typeface="Lato"/>
            </a:endParaRPr>
          </a:p>
          <a:p>
            <a:pPr indent="-219075" lvl="0" marL="360000" rtl="0" algn="l">
              <a:lnSpc>
                <a:spcPct val="115000"/>
              </a:lnSpc>
              <a:spcBef>
                <a:spcPts val="0"/>
              </a:spcBef>
              <a:spcAft>
                <a:spcPts val="0"/>
              </a:spcAft>
              <a:buClr>
                <a:schemeClr val="dk1"/>
              </a:buClr>
              <a:buSzPts val="900"/>
              <a:buFont typeface="Lato"/>
              <a:buChar char="➔"/>
            </a:pPr>
            <a:r>
              <a:rPr lang="fr" sz="900">
                <a:solidFill>
                  <a:schemeClr val="dk1"/>
                </a:solidFill>
                <a:latin typeface="Lato"/>
                <a:ea typeface="Lato"/>
                <a:cs typeface="Lato"/>
                <a:sym typeface="Lato"/>
              </a:rPr>
              <a:t>Faible revenu / faible dépense : faible valeur</a:t>
            </a:r>
            <a:endParaRPr sz="900">
              <a:solidFill>
                <a:schemeClr val="dk1"/>
              </a:solidFill>
              <a:latin typeface="Lato"/>
              <a:ea typeface="Lato"/>
              <a:cs typeface="Lato"/>
              <a:sym typeface="Lato"/>
            </a:endParaRPr>
          </a:p>
          <a:p>
            <a:pPr indent="0" lvl="0" marL="342900" rtl="0" algn="l">
              <a:lnSpc>
                <a:spcPct val="115000"/>
              </a:lnSpc>
              <a:spcBef>
                <a:spcPts val="600"/>
              </a:spcBef>
              <a:spcAft>
                <a:spcPts val="600"/>
              </a:spcAft>
              <a:buNone/>
            </a:pPr>
            <a:r>
              <a:t/>
            </a:r>
            <a:endParaRPr sz="900">
              <a:solidFill>
                <a:schemeClr val="dk2"/>
              </a:solidFill>
              <a:latin typeface="Lato"/>
              <a:ea typeface="Lato"/>
              <a:cs typeface="Lato"/>
              <a:sym typeface="Lato"/>
            </a:endParaRPr>
          </a:p>
        </p:txBody>
      </p:sp>
      <p:sp>
        <p:nvSpPr>
          <p:cNvPr descr="takeaway" id="239" name="Google Shape;239;p31"/>
          <p:cNvSpPr txBox="1"/>
          <p:nvPr>
            <p:ph idx="2" type="subTitle"/>
          </p:nvPr>
        </p:nvSpPr>
        <p:spPr>
          <a:xfrm>
            <a:off x="4614746" y="3613503"/>
            <a:ext cx="4374000" cy="7182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fr">
                <a:solidFill>
                  <a:schemeClr val="lt1"/>
                </a:solidFill>
                <a:latin typeface="Lato"/>
                <a:ea typeface="Lato"/>
                <a:cs typeface="Lato"/>
                <a:sym typeface="Lato"/>
              </a:rPr>
              <a:t> Cette étape exploratoire est cruciale pour comprendre la structure latente et mieux cibler les actions marketing.</a:t>
            </a:r>
            <a:endParaRPr>
              <a:solidFill>
                <a:schemeClr val="lt1"/>
              </a:solidFill>
              <a:latin typeface="Lato"/>
              <a:ea typeface="Lato"/>
              <a:cs typeface="Lato"/>
              <a:sym typeface="Lato"/>
            </a:endParaRPr>
          </a:p>
        </p:txBody>
      </p:sp>
      <p:pic>
        <p:nvPicPr>
          <p:cNvPr id="240" name="Google Shape;240;p31"/>
          <p:cNvPicPr preferRelativeResize="0"/>
          <p:nvPr/>
        </p:nvPicPr>
        <p:blipFill>
          <a:blip r:embed="rId3">
            <a:alphaModFix/>
          </a:blip>
          <a:stretch>
            <a:fillRect/>
          </a:stretch>
        </p:blipFill>
        <p:spPr>
          <a:xfrm>
            <a:off x="189227" y="1464955"/>
            <a:ext cx="4082026" cy="2939315"/>
          </a:xfrm>
          <a:prstGeom prst="rect">
            <a:avLst/>
          </a:prstGeom>
          <a:noFill/>
          <a:ln>
            <a:noFill/>
          </a:ln>
        </p:spPr>
      </p:pic>
      <p:sp>
        <p:nvSpPr>
          <p:cNvPr descr="header_1" id="241" name="Google Shape;241;p31"/>
          <p:cNvSpPr/>
          <p:nvPr/>
        </p:nvSpPr>
        <p:spPr>
          <a:xfrm>
            <a:off x="115155" y="1097998"/>
            <a:ext cx="4149000" cy="294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fr" sz="900">
                <a:solidFill>
                  <a:schemeClr val="dk1"/>
                </a:solidFill>
                <a:latin typeface="Lato"/>
                <a:ea typeface="Lato"/>
                <a:cs typeface="Lato"/>
                <a:sym typeface="Lato"/>
              </a:rPr>
              <a:t>Observation Clé</a:t>
            </a:r>
            <a:endParaRPr b="1" sz="900">
              <a:solidFill>
                <a:schemeClr val="dk1"/>
              </a:solidFill>
              <a:latin typeface="Lato"/>
              <a:ea typeface="Lato"/>
              <a:cs typeface="Lato"/>
              <a:sym typeface="Lato"/>
            </a:endParaRPr>
          </a:p>
        </p:txBody>
      </p:sp>
      <p:cxnSp>
        <p:nvCxnSpPr>
          <p:cNvPr id="242" name="Google Shape;242;p31"/>
          <p:cNvCxnSpPr/>
          <p:nvPr/>
        </p:nvCxnSpPr>
        <p:spPr>
          <a:xfrm>
            <a:off x="122248" y="1392982"/>
            <a:ext cx="4149000" cy="0"/>
          </a:xfrm>
          <a:prstGeom prst="straightConnector1">
            <a:avLst/>
          </a:prstGeom>
          <a:noFill/>
          <a:ln cap="flat" cmpd="sng" w="19050">
            <a:solidFill>
              <a:schemeClr val="accent1"/>
            </a:solidFill>
            <a:prstDash val="solid"/>
            <a:round/>
            <a:headEnd len="med" w="med" type="none"/>
            <a:tailEnd len="med" w="med" type="none"/>
          </a:ln>
        </p:spPr>
      </p:cxnSp>
      <p:sp>
        <p:nvSpPr>
          <p:cNvPr id="243" name="Google Shape;243;p31"/>
          <p:cNvSpPr/>
          <p:nvPr/>
        </p:nvSpPr>
        <p:spPr>
          <a:xfrm rot="5400000">
            <a:off x="3959202" y="2620625"/>
            <a:ext cx="949500" cy="187800"/>
          </a:xfrm>
          <a:prstGeom prst="triangle">
            <a:avLst>
              <a:gd fmla="val 5000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00000"/>
      </a:dk2>
      <a:lt2>
        <a:srgbClr val="F1F3F5"/>
      </a:lt2>
      <a:accent1>
        <a:srgbClr val="2C3C5A"/>
      </a:accent1>
      <a:accent2>
        <a:srgbClr val="465674"/>
      </a:accent2>
      <a:accent3>
        <a:srgbClr val="6893C1"/>
      </a:accent3>
      <a:accent4>
        <a:srgbClr val="A1B6C7"/>
      </a:accent4>
      <a:accent5>
        <a:srgbClr val="637A96"/>
      </a:accent5>
      <a:accent6>
        <a:srgbClr val="BFCCCD"/>
      </a:accent6>
      <a:hlink>
        <a:srgbClr val="E6E3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